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>
              <a:defRPr lang="ru-RU" sz="1600" b="1" i="0" u="none" strike="noStrike" kern="1200" spc="-1" baseline="0">
                <a:solidFill>
                  <a:schemeClr val="tx1"/>
                </a:solidFill>
                <a:latin typeface="Arial" panose="020B0604020202020204"/>
                <a:ea typeface="+mn-ea"/>
                <a:cs typeface="+mn-cs"/>
              </a:defRPr>
            </a:pPr>
            <a:r>
              <a:rPr lang="ru-RU" sz="1600" b="1" strike="noStrike" spc="-1">
                <a:latin typeface="Arial" panose="020B0604020202020204"/>
              </a:rPr>
              <a:t>Успеваемость абсолютная, %</a:t>
            </a:r>
            <a:endParaRPr lang="ru-RU" sz="1600" b="1" strike="noStrike" spc="-1">
              <a:latin typeface="Arial" panose="020B0604020202020204"/>
            </a:endParaRPr>
          </a:p>
        </c:rich>
      </c:tx>
      <c:layout>
        <c:manualLayout>
          <c:xMode val="edge"/>
          <c:yMode val="edge"/>
          <c:x val="0.230490245122561"/>
          <c:y val="0.0200066688896299"/>
        </c:manualLayout>
      </c:layout>
      <c:overlay val="0"/>
      <c:spPr>
        <a:noFill/>
        <a:ln w="0">
          <a:noFill/>
        </a:ln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Строка 2</c:v>
                </c:pt>
              </c:strCache>
            </c:strRef>
          </c:tx>
          <c:spPr>
            <a:ln w="28800" cap="rnd" cmpd="sng" algn="ctr">
              <a:solidFill>
                <a:srgbClr val="004586"/>
              </a:solidFill>
              <a:prstDash val="solid"/>
              <a:round/>
            </a:ln>
          </c:spPr>
          <c:dLbls>
            <c:dLbl>
              <c:idx val="3"/>
              <c:layout/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none" lIns="38100" tIns="19050" rIns="38100" bIns="19050" anchor="ctr" anchorCtr="1"/>
                <a:lstStyle/>
                <a:p>
                  <a:pPr>
                    <a:defRPr lang="ru-RU" sz="1400" b="1" i="0" u="none" strike="noStrike" kern="1200" spc="-1" baseline="0">
                      <a:solidFill>
                        <a:schemeClr val="tx1"/>
                      </a:solidFill>
                      <a:latin typeface="Arial" panose="020B0604020202020204"/>
                      <a:ea typeface="+mn-ea"/>
                      <a:cs typeface="+mn-cs"/>
                    </a:defRPr>
                  </a:pPr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none" lIns="38100" tIns="19050" rIns="38100" bIns="19050" anchor="ctr" anchorCtr="1"/>
              <a:lstStyle/>
              <a:p>
                <a:pPr>
                  <a:defRPr lang="ru-RU" sz="1400" b="1" i="0" u="none" strike="noStrike" kern="1200" spc="-1" baseline="0">
                    <a:solidFill>
                      <a:schemeClr val="tx1"/>
                    </a:solidFill>
                    <a:latin typeface="Arial" panose="020B0604020202020204"/>
                    <a:ea typeface="+mn-ea"/>
                    <a:cs typeface="+mn-cs"/>
                  </a:defRPr>
                </a:pPr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categories</c:f>
              <c:strCache>
                <c:ptCount val="6"/>
                <c:pt idx="0">
                  <c:v>2015/16</c:v>
                </c:pt>
                <c:pt idx="1">
                  <c:v>2018/19</c:v>
                </c:pt>
                <c:pt idx="2">
                  <c:v>2019/20</c:v>
                </c:pt>
                <c:pt idx="3">
                  <c:v>2020/21</c:v>
                </c:pt>
                <c:pt idx="4">
                  <c:v>2021/22</c:v>
                </c:pt>
                <c:pt idx="5">
                  <c:v>2022/23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6"/>
                <c:pt idx="0">
                  <c:v>98</c:v>
                </c:pt>
                <c:pt idx="1">
                  <c:v>84.7</c:v>
                </c:pt>
                <c:pt idx="2">
                  <c:v>83.1</c:v>
                </c:pt>
                <c:pt idx="3">
                  <c:v>91.3</c:v>
                </c:pt>
                <c:pt idx="4">
                  <c:v>94</c:v>
                </c:pt>
                <c:pt idx="5">
                  <c:v>94.3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0" cap="flat" cmpd="sng" algn="ctr">
              <a:noFill/>
              <a:prstDash val="solid"/>
              <a:round/>
            </a:ln>
          </c:spPr>
        </c:hiLowLines>
        <c:marker val="1"/>
        <c:smooth val="0"/>
        <c:axId val="55751067"/>
        <c:axId val="85158049"/>
      </c:lineChart>
      <c:catAx>
        <c:axId val="5575106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0" cap="flat" cmpd="sng" algn="ctr">
            <a:solidFill>
              <a:srgbClr val="B3B3B3"/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ru-RU" sz="1000" b="0" i="0" u="none" strike="noStrike" kern="1200" spc="-1" baseline="0">
                <a:solidFill>
                  <a:schemeClr val="tx1"/>
                </a:solidFill>
                <a:latin typeface="Arial" panose="020B0604020202020204"/>
                <a:ea typeface="+mn-ea"/>
                <a:cs typeface="+mn-cs"/>
              </a:defRPr>
            </a:pPr>
          </a:p>
        </c:txPr>
        <c:crossAx val="85158049"/>
        <c:crosses val="autoZero"/>
        <c:auto val="1"/>
        <c:lblAlgn val="ctr"/>
        <c:lblOffset val="100"/>
        <c:noMultiLvlLbl val="0"/>
      </c:catAx>
      <c:valAx>
        <c:axId val="85158049"/>
        <c:scaling>
          <c:orientation val="minMax"/>
        </c:scaling>
        <c:delete val="0"/>
        <c:axPos val="l"/>
        <c:majorGridlines>
          <c:spPr>
            <a:ln w="0" cap="flat" cmpd="sng" algn="ctr">
              <a:solidFill>
                <a:srgbClr val="B3B3B3"/>
              </a:solidFill>
              <a:prstDash val="solid"/>
              <a:round/>
            </a:ln>
          </c:spPr>
        </c:majorGridlines>
        <c:numFmt formatCode="General" sourceLinked="1"/>
        <c:majorTickMark val="out"/>
        <c:minorTickMark val="none"/>
        <c:tickLblPos val="nextTo"/>
        <c:spPr>
          <a:ln w="0" cap="flat" cmpd="sng" algn="ctr">
            <a:solidFill>
              <a:srgbClr val="B3B3B3"/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ru-RU" sz="1000" b="0" i="0" u="none" strike="noStrike" kern="1200" spc="-1" baseline="0">
                <a:solidFill>
                  <a:schemeClr val="tx1"/>
                </a:solidFill>
                <a:latin typeface="Arial" panose="020B0604020202020204"/>
                <a:ea typeface="+mn-ea"/>
                <a:cs typeface="+mn-cs"/>
              </a:defRPr>
            </a:pPr>
          </a:p>
        </c:txPr>
        <c:crossAx val="55751067"/>
        <c:crosses val="autoZero"/>
        <c:crossBetween val="midCat"/>
      </c:valAx>
      <c:spPr>
        <a:noFill/>
        <a:ln w="0">
          <a:solidFill>
            <a:srgbClr val="B3B3B3"/>
          </a:solidFill>
        </a:ln>
      </c:spPr>
    </c:plotArea>
    <c:plotVisOnly val="0"/>
    <c:dispBlanksAs val="gap"/>
    <c:showDLblsOverMax val="1"/>
  </c:chart>
  <c:spPr>
    <a:solidFill>
      <a:srgbClr val="FFFFFF"/>
    </a:solidFill>
    <a:ln w="0">
      <a:noFill/>
    </a:ln>
  </c:spPr>
  <c:txPr>
    <a:bodyPr/>
    <a:lstStyle/>
    <a:p>
      <a:pPr>
        <a:defRPr lang="ru-RU"/>
      </a:pPr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Тв-31</c:v>
                </c:pt>
              </c:strCache>
            </c:strRef>
          </c:tx>
          <c:spPr>
            <a:solidFill>
              <a:srgbClr val="DC0000"/>
            </a:solidFill>
            <a:ln w="0">
              <a:noFill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none" lIns="38100" tIns="19050" rIns="38100" bIns="19050" anchor="ctr" anchorCtr="1"/>
              <a:lstStyle/>
              <a:p>
                <a:pPr>
                  <a:defRPr lang="ru-RU" sz="1000" b="0" i="0" u="none" strike="noStrike" kern="1200" spc="-1" baseline="0">
                    <a:solidFill>
                      <a:srgbClr val="000000"/>
                    </a:solidFill>
                    <a:latin typeface="Arial" panose="020B0604020202020204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categories</c:f>
              <c:strCache>
                <c:ptCount val="5"/>
                <c:pt idx="0">
                  <c:v>Абсолютная </c:v>
                </c:pt>
                <c:pt idx="1">
                  <c:v>Качественная </c:v>
                </c:pt>
                <c:pt idx="2">
                  <c:v>Качество знаний</c:v>
                </c:pt>
                <c:pt idx="3">
                  <c:v>СОУ</c:v>
                </c:pt>
                <c:pt idx="4">
                  <c:v>Средний
балл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100</c:v>
                </c:pt>
                <c:pt idx="1">
                  <c:v>57.1</c:v>
                </c:pt>
                <c:pt idx="2">
                  <c:v>88.1</c:v>
                </c:pt>
                <c:pt idx="3">
                  <c:v>77</c:v>
                </c:pt>
                <c:pt idx="4">
                  <c:v>4.3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Тв-32</c:v>
                </c:pt>
              </c:strCache>
            </c:strRef>
          </c:tx>
          <c:spPr>
            <a:solidFill>
              <a:srgbClr val="009E4F"/>
            </a:solidFill>
            <a:ln w="0">
              <a:noFill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none" lIns="38100" tIns="19050" rIns="38100" bIns="19050" anchor="ctr" anchorCtr="1"/>
              <a:lstStyle/>
              <a:p>
                <a:pPr>
                  <a:defRPr lang="ru-RU" sz="1000" b="0" i="0" u="none" strike="noStrike" kern="1200" spc="-1" baseline="0">
                    <a:solidFill>
                      <a:srgbClr val="000000"/>
                    </a:solidFill>
                    <a:latin typeface="Arial" panose="020B0604020202020204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categories</c:f>
              <c:strCache>
                <c:ptCount val="5"/>
                <c:pt idx="0">
                  <c:v>Абсолютная </c:v>
                </c:pt>
                <c:pt idx="1">
                  <c:v>Качественная </c:v>
                </c:pt>
                <c:pt idx="2">
                  <c:v>Качество знаний</c:v>
                </c:pt>
                <c:pt idx="3">
                  <c:v>СОУ</c:v>
                </c:pt>
                <c:pt idx="4">
                  <c:v>Средний
балл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5"/>
                <c:pt idx="0">
                  <c:v>95.6</c:v>
                </c:pt>
                <c:pt idx="1">
                  <c:v>82.6</c:v>
                </c:pt>
                <c:pt idx="2">
                  <c:v>92.9</c:v>
                </c:pt>
                <c:pt idx="3">
                  <c:v>86.1</c:v>
                </c:pt>
                <c:pt idx="4">
                  <c:v>4.6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6722"/>
        <c:axId val="64611801"/>
      </c:barChart>
      <c:catAx>
        <c:axId val="5672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0" cap="flat" cmpd="sng" algn="ctr">
            <a:solidFill>
              <a:srgbClr val="B3B3B3"/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ru-RU" sz="1000" b="0" i="0" u="none" strike="noStrike" kern="1200" spc="-1" baseline="0">
                <a:solidFill>
                  <a:srgbClr val="000000"/>
                </a:solidFill>
                <a:latin typeface="Arial" panose="020B0604020202020204"/>
                <a:ea typeface="+mn-ea"/>
                <a:cs typeface="+mn-cs"/>
              </a:defRPr>
            </a:pPr>
          </a:p>
        </c:txPr>
        <c:crossAx val="64611801"/>
        <c:crosses val="autoZero"/>
        <c:auto val="1"/>
        <c:lblAlgn val="ctr"/>
        <c:lblOffset val="100"/>
        <c:noMultiLvlLbl val="0"/>
      </c:catAx>
      <c:valAx>
        <c:axId val="64611801"/>
        <c:scaling>
          <c:orientation val="minMax"/>
        </c:scaling>
        <c:delete val="0"/>
        <c:axPos val="l"/>
        <c:majorGridlines>
          <c:spPr>
            <a:ln w="0" cap="flat" cmpd="sng" algn="ctr">
              <a:solidFill>
                <a:srgbClr val="B3B3B3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0" cap="flat" cmpd="sng" algn="ctr">
            <a:solidFill>
              <a:srgbClr val="B3B3B3"/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ru-RU" sz="1000" b="0" i="0" u="none" strike="noStrike" kern="1200" spc="-1" baseline="0">
                <a:solidFill>
                  <a:srgbClr val="000000"/>
                </a:solidFill>
                <a:latin typeface="Arial" panose="020B0604020202020204"/>
                <a:ea typeface="+mn-ea"/>
                <a:cs typeface="+mn-cs"/>
              </a:defRPr>
            </a:pPr>
          </a:p>
        </c:txPr>
        <c:crossAx val="56722"/>
        <c:crosses val="autoZero"/>
        <c:crossBetween val="between"/>
      </c:valAx>
      <c:spPr>
        <a:noFill/>
        <a:ln w="0">
          <a:solidFill>
            <a:srgbClr val="B3B3B3"/>
          </a:solidFill>
        </a:ln>
        <a:effectLst/>
      </c:spPr>
    </c:plotArea>
    <c:legend>
      <c:legendPos val="t"/>
      <c:layout/>
      <c:overlay val="0"/>
      <c:spPr>
        <a:noFill/>
        <a:ln w="0">
          <a:noFill/>
        </a:ln>
      </c:spPr>
      <c:txPr>
        <a:bodyPr rot="0" spcFirstLastPara="0" vertOverflow="ellipsis" vert="horz" wrap="square" anchor="ctr" anchorCtr="1"/>
        <a:lstStyle/>
        <a:p>
          <a:pPr>
            <a:defRPr lang="ru-RU" sz="1200" b="1" i="0" u="none" strike="noStrike" kern="1200" spc="-1" baseline="0">
              <a:solidFill>
                <a:srgbClr val="000000"/>
              </a:solidFill>
              <a:latin typeface="Arial" panose="020B0604020202020204"/>
              <a:ea typeface="+mn-ea"/>
              <a:cs typeface="+mn-cs"/>
            </a:defRPr>
          </a:pPr>
        </a:p>
      </c:txPr>
    </c:legend>
    <c:plotVisOnly val="1"/>
    <c:dispBlanksAs val="gap"/>
    <c:showDLblsOverMax val="1"/>
  </c:chart>
  <c:spPr>
    <a:solidFill>
      <a:srgbClr val="FFFFFF"/>
    </a:solidFill>
    <a:ln w="0">
      <a:noFill/>
    </a:ln>
  </c:spPr>
  <c:txPr>
    <a:bodyPr/>
    <a:lstStyle/>
    <a:p>
      <a:pPr>
        <a:defRPr lang="ru-RU"/>
      </a:pPr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М-31</c:v>
                </c:pt>
              </c:strCache>
            </c:strRef>
          </c:tx>
          <c:spPr>
            <a:solidFill>
              <a:srgbClr val="004586"/>
            </a:solidFill>
            <a:ln w="0">
              <a:noFill/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dLbl>
              <c:idx val="0"/>
              <c:layout/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none" lIns="38100" tIns="19050" rIns="38100" bIns="19050" anchor="ctr" anchorCtr="1"/>
                <a:lstStyle/>
                <a:p>
                  <a:pPr>
                    <a:defRPr lang="ru-RU" sz="1000" b="1" i="0" u="none" strike="noStrike" kern="1200" spc="-1" baseline="0">
                      <a:solidFill>
                        <a:srgbClr val="000000"/>
                      </a:solidFill>
                      <a:latin typeface="Arial" panose="020B0604020202020204"/>
                      <a:ea typeface="+mn-ea"/>
                      <a:cs typeface="+mn-c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none" lIns="38100" tIns="19050" rIns="38100" bIns="19050" anchor="ctr" anchorCtr="1"/>
                <a:lstStyle/>
                <a:p>
                  <a:pPr>
                    <a:defRPr lang="ru-RU" sz="1000" b="1" i="0" u="none" strike="noStrike" kern="1200" spc="-1" baseline="0">
                      <a:solidFill>
                        <a:srgbClr val="000000"/>
                      </a:solidFill>
                      <a:latin typeface="Arial" panose="020B0604020202020204"/>
                      <a:ea typeface="+mn-ea"/>
                      <a:cs typeface="+mn-c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none" lIns="38100" tIns="19050" rIns="38100" bIns="19050" anchor="ctr" anchorCtr="1"/>
              <a:lstStyle/>
              <a:p>
                <a:pPr>
                  <a:defRPr lang="ru-RU" sz="1000" b="1" i="0" u="none" strike="noStrike" kern="1200" spc="-1" baseline="0">
                    <a:solidFill>
                      <a:srgbClr val="000000"/>
                    </a:solidFill>
                    <a:latin typeface="Arial" panose="020B0604020202020204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categories</c:f>
              <c:strCache>
                <c:ptCount val="5"/>
                <c:pt idx="0">
                  <c:v>Абсолютная </c:v>
                </c:pt>
                <c:pt idx="1">
                  <c:v>Качественная </c:v>
                </c:pt>
                <c:pt idx="2">
                  <c:v>Качество знаний</c:v>
                </c:pt>
                <c:pt idx="3">
                  <c:v>СОУ</c:v>
                </c:pt>
                <c:pt idx="4">
                  <c:v>Средний
балл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96</c:v>
                </c:pt>
                <c:pt idx="1">
                  <c:v>79.2</c:v>
                </c:pt>
                <c:pt idx="2">
                  <c:v>91.1</c:v>
                </c:pt>
                <c:pt idx="3">
                  <c:v>81.4</c:v>
                </c:pt>
                <c:pt idx="4">
                  <c:v>4.4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8559338"/>
        <c:axId val="80989901"/>
      </c:barChart>
      <c:catAx>
        <c:axId val="1855933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0" cap="flat" cmpd="sng" algn="ctr">
            <a:solidFill>
              <a:srgbClr val="B3B3B3"/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ru-RU" sz="1000" b="0" i="0" u="none" strike="noStrike" kern="1200" spc="-1" baseline="0">
                <a:solidFill>
                  <a:srgbClr val="000000"/>
                </a:solidFill>
                <a:latin typeface="Arial" panose="020B0604020202020204"/>
                <a:ea typeface="+mn-ea"/>
                <a:cs typeface="+mn-cs"/>
              </a:defRPr>
            </a:pPr>
          </a:p>
        </c:txPr>
        <c:crossAx val="80989901"/>
        <c:crosses val="autoZero"/>
        <c:auto val="1"/>
        <c:lblAlgn val="ctr"/>
        <c:lblOffset val="100"/>
        <c:noMultiLvlLbl val="0"/>
      </c:catAx>
      <c:valAx>
        <c:axId val="80989901"/>
        <c:scaling>
          <c:orientation val="minMax"/>
        </c:scaling>
        <c:delete val="0"/>
        <c:axPos val="l"/>
        <c:majorGridlines>
          <c:spPr>
            <a:ln w="0" cap="flat" cmpd="sng" algn="ctr">
              <a:solidFill>
                <a:srgbClr val="B3B3B3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0" cap="flat" cmpd="sng" algn="ctr">
            <a:solidFill>
              <a:srgbClr val="B3B3B3"/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ru-RU" sz="1000" b="0" i="0" u="none" strike="noStrike" kern="1200" spc="-1" baseline="0">
                <a:solidFill>
                  <a:srgbClr val="000000"/>
                </a:solidFill>
                <a:latin typeface="Arial" panose="020B0604020202020204"/>
                <a:ea typeface="+mn-ea"/>
                <a:cs typeface="+mn-cs"/>
              </a:defRPr>
            </a:pPr>
          </a:p>
        </c:txPr>
        <c:crossAx val="18559338"/>
        <c:crosses val="autoZero"/>
        <c:crossBetween val="between"/>
      </c:valAx>
      <c:spPr>
        <a:noFill/>
        <a:ln w="0">
          <a:solidFill>
            <a:srgbClr val="B3B3B3"/>
          </a:solidFill>
        </a:ln>
        <a:effectLst/>
      </c:spPr>
    </c:plotArea>
    <c:plotVisOnly val="1"/>
    <c:dispBlanksAs val="gap"/>
    <c:showDLblsOverMax val="1"/>
  </c:chart>
  <c:spPr>
    <a:solidFill>
      <a:srgbClr val="FFFFFF"/>
    </a:solidFill>
    <a:ln w="0">
      <a:noFill/>
    </a:ln>
  </c:spPr>
  <c:txPr>
    <a:bodyPr/>
    <a:lstStyle/>
    <a:p>
      <a:pPr>
        <a:defRPr lang="ru-RU"/>
      </a:pPr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Т-1</c:v>
                </c:pt>
              </c:strCache>
            </c:strRef>
          </c:tx>
          <c:spPr>
            <a:solidFill>
              <a:srgbClr val="FE007F"/>
            </a:solidFill>
            <a:ln w="0">
              <a:noFill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none" lIns="38100" tIns="19050" rIns="38100" bIns="19050" anchor="ctr" anchorCtr="1"/>
              <a:lstStyle/>
              <a:p>
                <a:pPr>
                  <a:defRPr lang="ru-RU" sz="1000" b="0" i="0" u="none" strike="noStrike" kern="1200" spc="-1" baseline="0">
                    <a:solidFill>
                      <a:srgbClr val="000000"/>
                    </a:solidFill>
                    <a:latin typeface="Arial" panose="020B0604020202020204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categories</c:f>
              <c:strCache>
                <c:ptCount val="5"/>
                <c:pt idx="0">
                  <c:v>Абсолютная </c:v>
                </c:pt>
                <c:pt idx="1">
                  <c:v>Качественная </c:v>
                </c:pt>
                <c:pt idx="2">
                  <c:v>Качество знаний</c:v>
                </c:pt>
                <c:pt idx="3">
                  <c:v>СОУ</c:v>
                </c:pt>
                <c:pt idx="4">
                  <c:v>Средний
 балл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100</c:v>
                </c:pt>
                <c:pt idx="1">
                  <c:v>25</c:v>
                </c:pt>
                <c:pt idx="2">
                  <c:v>79.6</c:v>
                </c:pt>
                <c:pt idx="3">
                  <c:v>72.3</c:v>
                </c:pt>
                <c:pt idx="4">
                  <c:v>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1523349"/>
        <c:axId val="79003035"/>
      </c:barChart>
      <c:catAx>
        <c:axId val="81523349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0" cap="flat" cmpd="sng" algn="ctr">
            <a:solidFill>
              <a:srgbClr val="B3B3B3"/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ru-RU" sz="1000" b="0" i="0" u="none" strike="noStrike" kern="1200" spc="-1" baseline="0">
                <a:solidFill>
                  <a:srgbClr val="000000"/>
                </a:solidFill>
                <a:latin typeface="Arial" panose="020B0604020202020204"/>
                <a:ea typeface="+mn-ea"/>
                <a:cs typeface="+mn-cs"/>
              </a:defRPr>
            </a:pPr>
          </a:p>
        </c:txPr>
        <c:crossAx val="79003035"/>
        <c:crosses val="autoZero"/>
        <c:auto val="1"/>
        <c:lblAlgn val="ctr"/>
        <c:lblOffset val="100"/>
        <c:noMultiLvlLbl val="0"/>
      </c:catAx>
      <c:valAx>
        <c:axId val="79003035"/>
        <c:scaling>
          <c:orientation val="minMax"/>
        </c:scaling>
        <c:delete val="0"/>
        <c:axPos val="l"/>
        <c:majorGridlines>
          <c:spPr>
            <a:ln w="0" cap="flat" cmpd="sng" algn="ctr">
              <a:solidFill>
                <a:srgbClr val="B3B3B3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0" cap="flat" cmpd="sng" algn="ctr">
            <a:solidFill>
              <a:srgbClr val="B3B3B3"/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ru-RU" sz="1000" b="0" i="0" u="none" strike="noStrike" kern="1200" spc="-1" baseline="0">
                <a:solidFill>
                  <a:srgbClr val="000000"/>
                </a:solidFill>
                <a:latin typeface="Arial" panose="020B0604020202020204"/>
                <a:ea typeface="+mn-ea"/>
                <a:cs typeface="+mn-cs"/>
              </a:defRPr>
            </a:pPr>
          </a:p>
        </c:txPr>
        <c:crossAx val="81523349"/>
        <c:crosses val="autoZero"/>
        <c:crossBetween val="between"/>
      </c:valAx>
      <c:spPr>
        <a:noFill/>
        <a:ln w="0">
          <a:solidFill>
            <a:srgbClr val="B3B3B3"/>
          </a:solidFill>
        </a:ln>
        <a:effectLst/>
      </c:spPr>
    </c:plotArea>
    <c:legend>
      <c:legendPos val="t"/>
      <c:layout/>
      <c:overlay val="0"/>
      <c:spPr>
        <a:noFill/>
        <a:ln w="0">
          <a:noFill/>
        </a:ln>
      </c:spPr>
      <c:txPr>
        <a:bodyPr rot="0" spcFirstLastPara="0" vertOverflow="ellipsis" vert="horz" wrap="square" anchor="ctr" anchorCtr="1"/>
        <a:lstStyle/>
        <a:p>
          <a:pPr>
            <a:defRPr lang="ru-RU" sz="1200" b="1" i="0" u="none" strike="noStrike" kern="1200" spc="-1" baseline="0">
              <a:solidFill>
                <a:srgbClr val="000000"/>
              </a:solidFill>
              <a:latin typeface="Arial" panose="020B0604020202020204"/>
              <a:ea typeface="+mn-ea"/>
              <a:cs typeface="+mn-cs"/>
            </a:defRPr>
          </a:pPr>
        </a:p>
      </c:txPr>
    </c:legend>
    <c:plotVisOnly val="1"/>
    <c:dispBlanksAs val="gap"/>
    <c:showDLblsOverMax val="1"/>
  </c:chart>
  <c:spPr>
    <a:solidFill>
      <a:srgbClr val="FFFFFF"/>
    </a:solidFill>
    <a:ln w="0">
      <a:noFill/>
    </a:ln>
  </c:spPr>
  <c:txPr>
    <a:bodyPr/>
    <a:lstStyle/>
    <a:p>
      <a:pPr>
        <a:defRPr lang="ru-RU"/>
      </a:pPr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Бд-1</c:v>
                </c:pt>
              </c:strCache>
            </c:strRef>
          </c:tx>
          <c:spPr>
            <a:solidFill>
              <a:srgbClr val="004586"/>
            </a:solidFill>
            <a:ln w="0">
              <a:noFill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none" lIns="38100" tIns="19050" rIns="38100" bIns="19050" anchor="ctr" anchorCtr="1"/>
              <a:lstStyle/>
              <a:p>
                <a:pPr>
                  <a:defRPr lang="ru-RU" sz="1000" b="1" i="0" u="none" strike="noStrike" kern="1200" spc="-1" baseline="0">
                    <a:solidFill>
                      <a:srgbClr val="000000"/>
                    </a:solidFill>
                    <a:latin typeface="Arial" panose="020B0604020202020204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categories</c:f>
              <c:strCache>
                <c:ptCount val="5"/>
                <c:pt idx="0">
                  <c:v>Абсолютная </c:v>
                </c:pt>
                <c:pt idx="1">
                  <c:v>Качественная </c:v>
                </c:pt>
                <c:pt idx="2">
                  <c:v>Качество знаний</c:v>
                </c:pt>
                <c:pt idx="3">
                  <c:v>СОУ</c:v>
                </c:pt>
                <c:pt idx="4">
                  <c:v>Средний
балл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100</c:v>
                </c:pt>
                <c:pt idx="1">
                  <c:v>56.6</c:v>
                </c:pt>
                <c:pt idx="2">
                  <c:v>92.3</c:v>
                </c:pt>
                <c:pt idx="3">
                  <c:v>80.1</c:v>
                </c:pt>
                <c:pt idx="4">
                  <c:v>4.4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Бд-21</c:v>
                </c:pt>
              </c:strCache>
            </c:strRef>
          </c:tx>
          <c:spPr>
            <a:solidFill>
              <a:srgbClr val="FF420E"/>
            </a:solidFill>
            <a:ln w="0">
              <a:noFill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none" lIns="38100" tIns="19050" rIns="38100" bIns="19050" anchor="ctr" anchorCtr="1"/>
              <a:lstStyle/>
              <a:p>
                <a:pPr>
                  <a:defRPr lang="ru-RU" sz="1000" b="1" i="0" u="none" strike="noStrike" kern="1200" spc="-1" baseline="0">
                    <a:solidFill>
                      <a:srgbClr val="000000"/>
                    </a:solidFill>
                    <a:latin typeface="Arial" panose="020B0604020202020204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categories</c:f>
              <c:strCache>
                <c:ptCount val="5"/>
                <c:pt idx="0">
                  <c:v>Абсолютная </c:v>
                </c:pt>
                <c:pt idx="1">
                  <c:v>Качественная </c:v>
                </c:pt>
                <c:pt idx="2">
                  <c:v>Качество знаний</c:v>
                </c:pt>
                <c:pt idx="3">
                  <c:v>СОУ</c:v>
                </c:pt>
                <c:pt idx="4">
                  <c:v>Средний
балл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5"/>
                <c:pt idx="0">
                  <c:v>100</c:v>
                </c:pt>
                <c:pt idx="1">
                  <c:v>45.8</c:v>
                </c:pt>
                <c:pt idx="2">
                  <c:v>79.2</c:v>
                </c:pt>
                <c:pt idx="3">
                  <c:v>69.8</c:v>
                </c:pt>
                <c:pt idx="4">
                  <c:v>4.1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9867225"/>
        <c:axId val="46471537"/>
      </c:barChart>
      <c:catAx>
        <c:axId val="9867225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0" cap="flat" cmpd="sng" algn="ctr">
            <a:solidFill>
              <a:srgbClr val="B3B3B3"/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ru-RU" sz="1000" b="0" i="0" u="none" strike="noStrike" kern="1200" spc="-1" baseline="0">
                <a:solidFill>
                  <a:srgbClr val="000000"/>
                </a:solidFill>
                <a:latin typeface="Arial" panose="020B0604020202020204"/>
                <a:ea typeface="+mn-ea"/>
                <a:cs typeface="+mn-cs"/>
              </a:defRPr>
            </a:pPr>
          </a:p>
        </c:txPr>
        <c:crossAx val="46471537"/>
        <c:crosses val="autoZero"/>
        <c:auto val="1"/>
        <c:lblAlgn val="ctr"/>
        <c:lblOffset val="100"/>
        <c:noMultiLvlLbl val="0"/>
      </c:catAx>
      <c:valAx>
        <c:axId val="46471537"/>
        <c:scaling>
          <c:orientation val="minMax"/>
        </c:scaling>
        <c:delete val="0"/>
        <c:axPos val="l"/>
        <c:majorGridlines>
          <c:spPr>
            <a:ln w="0" cap="flat" cmpd="sng" algn="ctr">
              <a:solidFill>
                <a:srgbClr val="B3B3B3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0" cap="flat" cmpd="sng" algn="ctr">
            <a:solidFill>
              <a:srgbClr val="B3B3B3"/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ru-RU" sz="1000" b="0" i="0" u="none" strike="noStrike" kern="1200" spc="-1" baseline="0">
                <a:solidFill>
                  <a:srgbClr val="000000"/>
                </a:solidFill>
                <a:latin typeface="Arial" panose="020B0604020202020204"/>
                <a:ea typeface="+mn-ea"/>
                <a:cs typeface="+mn-cs"/>
              </a:defRPr>
            </a:pPr>
          </a:p>
        </c:txPr>
        <c:crossAx val="9867225"/>
        <c:crosses val="autoZero"/>
        <c:crossBetween val="between"/>
      </c:valAx>
      <c:spPr>
        <a:noFill/>
        <a:ln w="0">
          <a:solidFill>
            <a:srgbClr val="B3B3B3"/>
          </a:solidFill>
        </a:ln>
        <a:effectLst/>
      </c:spPr>
    </c:plotArea>
    <c:legend>
      <c:legendPos val="t"/>
      <c:layout/>
      <c:overlay val="0"/>
      <c:spPr>
        <a:noFill/>
        <a:ln w="0">
          <a:noFill/>
        </a:ln>
      </c:spPr>
      <c:txPr>
        <a:bodyPr rot="0" spcFirstLastPara="0" vertOverflow="ellipsis" vert="horz" wrap="square" anchor="ctr" anchorCtr="1"/>
        <a:lstStyle/>
        <a:p>
          <a:pPr>
            <a:defRPr lang="ru-RU" sz="1200" b="1" i="0" u="none" strike="noStrike" kern="1200" spc="-1" baseline="0">
              <a:solidFill>
                <a:srgbClr val="000000"/>
              </a:solidFill>
              <a:latin typeface="Arial" panose="020B0604020202020204"/>
              <a:ea typeface="+mn-ea"/>
              <a:cs typeface="+mn-cs"/>
            </a:defRPr>
          </a:pPr>
        </a:p>
      </c:txPr>
    </c:legend>
    <c:plotVisOnly val="1"/>
    <c:dispBlanksAs val="gap"/>
    <c:showDLblsOverMax val="1"/>
  </c:chart>
  <c:spPr>
    <a:solidFill>
      <a:srgbClr val="FFFFFF"/>
    </a:solidFill>
    <a:ln w="0">
      <a:noFill/>
    </a:ln>
  </c:spPr>
  <c:txPr>
    <a:bodyPr/>
    <a:lstStyle/>
    <a:p>
      <a:pPr>
        <a:defRPr lang="ru-RU"/>
      </a:pPr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К-1</c:v>
                </c:pt>
              </c:strCache>
            </c:strRef>
          </c:tx>
          <c:spPr>
            <a:solidFill>
              <a:srgbClr val="004586"/>
            </a:solidFill>
            <a:ln w="0">
              <a:noFill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none" lIns="38100" tIns="19050" rIns="38100" bIns="19050" anchor="ctr" anchorCtr="1"/>
              <a:lstStyle/>
              <a:p>
                <a:pPr>
                  <a:defRPr lang="ru-RU" sz="1000" b="0" i="0" u="none" strike="noStrike" kern="1200" spc="-1" baseline="0">
                    <a:solidFill>
                      <a:srgbClr val="000000"/>
                    </a:solidFill>
                    <a:latin typeface="Arial" panose="020B0604020202020204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categories</c:f>
              <c:strCache>
                <c:ptCount val="5"/>
                <c:pt idx="0">
                  <c:v>Абсолютная </c:v>
                </c:pt>
                <c:pt idx="1">
                  <c:v>Качественная </c:v>
                </c:pt>
                <c:pt idx="2">
                  <c:v>Качество знаний</c:v>
                </c:pt>
                <c:pt idx="3">
                  <c:v>   СОУ</c:v>
                </c:pt>
                <c:pt idx="4">
                  <c:v>Средний
балл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100</c:v>
                </c:pt>
                <c:pt idx="1">
                  <c:v>20</c:v>
                </c:pt>
                <c:pt idx="2">
                  <c:v>69.6</c:v>
                </c:pt>
                <c:pt idx="3">
                  <c:v>65.1</c:v>
                </c:pt>
                <c:pt idx="4">
                  <c:v>4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К-2</c:v>
                </c:pt>
              </c:strCache>
            </c:strRef>
          </c:tx>
          <c:spPr>
            <a:solidFill>
              <a:srgbClr val="FF420E"/>
            </a:solidFill>
            <a:ln w="0">
              <a:noFill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none" lIns="38100" tIns="19050" rIns="38100" bIns="19050" anchor="ctr" anchorCtr="1"/>
              <a:lstStyle/>
              <a:p>
                <a:pPr>
                  <a:defRPr lang="ru-RU" sz="1000" b="0" i="0" u="none" strike="noStrike" kern="1200" spc="-1" baseline="0">
                    <a:solidFill>
                      <a:srgbClr val="000000"/>
                    </a:solidFill>
                    <a:latin typeface="Arial" panose="020B0604020202020204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categories</c:f>
              <c:strCache>
                <c:ptCount val="5"/>
                <c:pt idx="0">
                  <c:v>Абсолютная </c:v>
                </c:pt>
                <c:pt idx="1">
                  <c:v>Качественная </c:v>
                </c:pt>
                <c:pt idx="2">
                  <c:v>Качество знаний</c:v>
                </c:pt>
                <c:pt idx="3">
                  <c:v>   СОУ</c:v>
                </c:pt>
                <c:pt idx="4">
                  <c:v>Средний
балл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5"/>
                <c:pt idx="0">
                  <c:v>100</c:v>
                </c:pt>
                <c:pt idx="1">
                  <c:v>36.4</c:v>
                </c:pt>
                <c:pt idx="2">
                  <c:v>80.3</c:v>
                </c:pt>
                <c:pt idx="3">
                  <c:v>68.3</c:v>
                </c:pt>
                <c:pt idx="4">
                  <c:v>4.1</c:v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К-3</c:v>
                </c:pt>
              </c:strCache>
            </c:strRef>
          </c:tx>
          <c:spPr>
            <a:solidFill>
              <a:srgbClr val="FFD320"/>
            </a:solidFill>
            <a:ln w="0">
              <a:noFill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none" lIns="38100" tIns="19050" rIns="38100" bIns="19050" anchor="ctr" anchorCtr="1"/>
              <a:lstStyle/>
              <a:p>
                <a:pPr>
                  <a:defRPr lang="ru-RU" sz="1000" b="0" i="0" u="none" strike="noStrike" kern="1200" spc="-1" baseline="0">
                    <a:solidFill>
                      <a:srgbClr val="000000"/>
                    </a:solidFill>
                    <a:latin typeface="Arial" panose="020B0604020202020204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categories</c:f>
              <c:strCache>
                <c:ptCount val="5"/>
                <c:pt idx="0">
                  <c:v>Абсолютная </c:v>
                </c:pt>
                <c:pt idx="1">
                  <c:v>Качественная </c:v>
                </c:pt>
                <c:pt idx="2">
                  <c:v>Качество знаний</c:v>
                </c:pt>
                <c:pt idx="3">
                  <c:v>   СОУ</c:v>
                </c:pt>
                <c:pt idx="4">
                  <c:v>Средний
балл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5"/>
                <c:pt idx="0">
                  <c:v>27.3</c:v>
                </c:pt>
                <c:pt idx="1">
                  <c:v>13.6</c:v>
                </c:pt>
                <c:pt idx="2">
                  <c:v>64</c:v>
                </c:pt>
                <c:pt idx="3">
                  <c:v>56.9</c:v>
                </c:pt>
                <c:pt idx="4">
                  <c:v>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78084722"/>
        <c:axId val="99674729"/>
      </c:barChart>
      <c:catAx>
        <c:axId val="7808472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0" cap="flat" cmpd="sng" algn="ctr">
            <a:solidFill>
              <a:srgbClr val="B3B3B3"/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ru-RU" sz="1000" b="0" i="0" u="none" strike="noStrike" kern="1200" spc="-1" baseline="0">
                <a:solidFill>
                  <a:srgbClr val="000000"/>
                </a:solidFill>
                <a:latin typeface="Arial" panose="020B0604020202020204"/>
                <a:ea typeface="+mn-ea"/>
                <a:cs typeface="+mn-cs"/>
              </a:defRPr>
            </a:pPr>
          </a:p>
        </c:txPr>
        <c:crossAx val="99674729"/>
        <c:crosses val="autoZero"/>
        <c:auto val="1"/>
        <c:lblAlgn val="ctr"/>
        <c:lblOffset val="100"/>
        <c:noMultiLvlLbl val="0"/>
      </c:catAx>
      <c:valAx>
        <c:axId val="99674729"/>
        <c:scaling>
          <c:orientation val="minMax"/>
        </c:scaling>
        <c:delete val="0"/>
        <c:axPos val="l"/>
        <c:majorGridlines>
          <c:spPr>
            <a:ln w="0" cap="flat" cmpd="sng" algn="ctr">
              <a:solidFill>
                <a:srgbClr val="B3B3B3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0" cap="flat" cmpd="sng" algn="ctr">
            <a:solidFill>
              <a:srgbClr val="B3B3B3"/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ru-RU" sz="1000" b="0" i="0" u="none" strike="noStrike" kern="1200" spc="-1" baseline="0">
                <a:solidFill>
                  <a:srgbClr val="000000"/>
                </a:solidFill>
                <a:latin typeface="Arial" panose="020B0604020202020204"/>
                <a:ea typeface="+mn-ea"/>
                <a:cs typeface="+mn-cs"/>
              </a:defRPr>
            </a:pPr>
          </a:p>
        </c:txPr>
        <c:crossAx val="78084722"/>
        <c:crosses val="autoZero"/>
        <c:crossBetween val="between"/>
      </c:valAx>
      <c:spPr>
        <a:noFill/>
        <a:ln w="0">
          <a:solidFill>
            <a:srgbClr val="B3B3B3"/>
          </a:solidFill>
        </a:ln>
        <a:effectLst/>
      </c:spPr>
    </c:plotArea>
    <c:legend>
      <c:legendPos val="t"/>
      <c:layout/>
      <c:overlay val="0"/>
      <c:spPr>
        <a:noFill/>
        <a:ln w="0">
          <a:noFill/>
        </a:ln>
      </c:spPr>
      <c:txPr>
        <a:bodyPr rot="0" spcFirstLastPara="0" vertOverflow="ellipsis" vert="horz" wrap="square" anchor="ctr" anchorCtr="1"/>
        <a:lstStyle/>
        <a:p>
          <a:pPr>
            <a:defRPr lang="ru-RU" sz="1200" b="1" i="0" u="none" strike="noStrike" kern="1200" spc="-1" baseline="0">
              <a:solidFill>
                <a:srgbClr val="000000"/>
              </a:solidFill>
              <a:latin typeface="Arial" panose="020B0604020202020204"/>
              <a:ea typeface="+mn-ea"/>
              <a:cs typeface="+mn-cs"/>
            </a:defRPr>
          </a:pPr>
        </a:p>
      </c:txPr>
    </c:legend>
    <c:plotVisOnly val="1"/>
    <c:dispBlanksAs val="gap"/>
    <c:showDLblsOverMax val="1"/>
  </c:chart>
  <c:spPr>
    <a:solidFill>
      <a:srgbClr val="FFFFFF"/>
    </a:solidFill>
    <a:ln w="0">
      <a:noFill/>
    </a:ln>
  </c:spPr>
  <c:txPr>
    <a:bodyPr/>
    <a:lstStyle/>
    <a:p>
      <a:pPr>
        <a:defRPr lang="ru-RU"/>
      </a:pPr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К-21</c:v>
                </c:pt>
              </c:strCache>
            </c:strRef>
          </c:tx>
          <c:spPr>
            <a:solidFill>
              <a:srgbClr val="004586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none" lIns="38100" tIns="19050" rIns="38100" bIns="19050" anchor="ctr" anchorCtr="1"/>
              <a:lstStyle/>
              <a:p>
                <a:pPr>
                  <a:defRPr lang="ru-RU" sz="1000" b="0" i="0" u="none" strike="noStrike" kern="1200" spc="-1" baseline="0">
                    <a:solidFill>
                      <a:srgbClr val="000000"/>
                    </a:solidFill>
                    <a:latin typeface="Arial" panose="020B0604020202020204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categories</c:f>
              <c:strCache>
                <c:ptCount val="5"/>
                <c:pt idx="0">
                  <c:v>Абсолютная </c:v>
                </c:pt>
                <c:pt idx="1">
                  <c:v>Качественная </c:v>
                </c:pt>
                <c:pt idx="2">
                  <c:v>Качество знаний</c:v>
                </c:pt>
                <c:pt idx="3">
                  <c:v>   СОУ</c:v>
                </c:pt>
                <c:pt idx="4">
                  <c:v>Средний
балл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91.3</c:v>
                </c:pt>
                <c:pt idx="1">
                  <c:v>34.8</c:v>
                </c:pt>
                <c:pt idx="2">
                  <c:v>78.7</c:v>
                </c:pt>
                <c:pt idx="3">
                  <c:v>71.8</c:v>
                </c:pt>
                <c:pt idx="4">
                  <c:v>4.2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К-22</c:v>
                </c:pt>
              </c:strCache>
            </c:strRef>
          </c:tx>
          <c:spPr>
            <a:solidFill>
              <a:srgbClr val="FF420E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none" lIns="38100" tIns="19050" rIns="38100" bIns="19050" anchor="ctr" anchorCtr="1"/>
              <a:lstStyle/>
              <a:p>
                <a:pPr>
                  <a:defRPr lang="ru-RU" sz="1000" b="0" i="0" u="none" strike="noStrike" kern="1200" spc="-1" baseline="0">
                    <a:solidFill>
                      <a:srgbClr val="000000"/>
                    </a:solidFill>
                    <a:latin typeface="Arial" panose="020B0604020202020204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categories</c:f>
              <c:strCache>
                <c:ptCount val="5"/>
                <c:pt idx="0">
                  <c:v>Абсолютная </c:v>
                </c:pt>
                <c:pt idx="1">
                  <c:v>Качественная </c:v>
                </c:pt>
                <c:pt idx="2">
                  <c:v>Качество знаний</c:v>
                </c:pt>
                <c:pt idx="3">
                  <c:v>   СОУ</c:v>
                </c:pt>
                <c:pt idx="4">
                  <c:v>Средний
балл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5"/>
                <c:pt idx="0">
                  <c:v>95.3</c:v>
                </c:pt>
                <c:pt idx="1">
                  <c:v>33.4</c:v>
                </c:pt>
                <c:pt idx="2">
                  <c:v>71.9</c:v>
                </c:pt>
                <c:pt idx="3">
                  <c:v>67.5</c:v>
                </c:pt>
                <c:pt idx="4">
                  <c:v>4</c:v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К-23</c:v>
                </c:pt>
              </c:strCache>
            </c:strRef>
          </c:tx>
          <c:spPr>
            <a:solidFill>
              <a:srgbClr val="FFD320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none" lIns="38100" tIns="19050" rIns="38100" bIns="19050" anchor="ctr" anchorCtr="1"/>
              <a:lstStyle/>
              <a:p>
                <a:pPr>
                  <a:defRPr lang="ru-RU" sz="1000" b="0" i="0" u="none" strike="noStrike" kern="1200" spc="-1" baseline="0">
                    <a:solidFill>
                      <a:srgbClr val="000000"/>
                    </a:solidFill>
                    <a:latin typeface="Arial" panose="020B0604020202020204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categories</c:f>
              <c:strCache>
                <c:ptCount val="5"/>
                <c:pt idx="0">
                  <c:v>Абсолютная </c:v>
                </c:pt>
                <c:pt idx="1">
                  <c:v>Качественная </c:v>
                </c:pt>
                <c:pt idx="2">
                  <c:v>Качество знаний</c:v>
                </c:pt>
                <c:pt idx="3">
                  <c:v>   СОУ</c:v>
                </c:pt>
                <c:pt idx="4">
                  <c:v>Средний
балл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5"/>
                <c:pt idx="0">
                  <c:v>79</c:v>
                </c:pt>
                <c:pt idx="1">
                  <c:v>31.6</c:v>
                </c:pt>
                <c:pt idx="2">
                  <c:v>71.8</c:v>
                </c:pt>
                <c:pt idx="3">
                  <c:v>70.3</c:v>
                </c:pt>
                <c:pt idx="4">
                  <c:v>4.1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8377981"/>
        <c:axId val="34736711"/>
      </c:barChart>
      <c:catAx>
        <c:axId val="68377981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0" cap="flat" cmpd="sng" algn="ctr">
            <a:solidFill>
              <a:srgbClr val="B3B3B3"/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ru-RU" sz="1000" b="0" i="0" u="none" strike="noStrike" kern="1200" spc="-1" baseline="0">
                <a:solidFill>
                  <a:srgbClr val="000000"/>
                </a:solidFill>
                <a:latin typeface="Arial" panose="020B0604020202020204"/>
                <a:ea typeface="+mn-ea"/>
                <a:cs typeface="+mn-cs"/>
              </a:defRPr>
            </a:pPr>
          </a:p>
        </c:txPr>
        <c:crossAx val="34736711"/>
        <c:crosses val="autoZero"/>
        <c:auto val="1"/>
        <c:lblAlgn val="ctr"/>
        <c:lblOffset val="100"/>
        <c:noMultiLvlLbl val="0"/>
      </c:catAx>
      <c:valAx>
        <c:axId val="34736711"/>
        <c:scaling>
          <c:orientation val="minMax"/>
        </c:scaling>
        <c:delete val="0"/>
        <c:axPos val="l"/>
        <c:majorGridlines>
          <c:spPr>
            <a:ln w="0" cap="flat" cmpd="sng" algn="ctr">
              <a:solidFill>
                <a:srgbClr val="B3B3B3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0" cap="flat" cmpd="sng" algn="ctr">
            <a:solidFill>
              <a:srgbClr val="B3B3B3"/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ru-RU" sz="1000" b="0" i="0" u="none" strike="noStrike" kern="1200" spc="-1" baseline="0">
                <a:solidFill>
                  <a:srgbClr val="000000"/>
                </a:solidFill>
                <a:latin typeface="Arial" panose="020B0604020202020204"/>
                <a:ea typeface="+mn-ea"/>
                <a:cs typeface="+mn-cs"/>
              </a:defRPr>
            </a:pPr>
          </a:p>
        </c:txPr>
        <c:crossAx val="68377981"/>
        <c:crosses val="autoZero"/>
        <c:crossBetween val="between"/>
      </c:valAx>
      <c:spPr>
        <a:noFill/>
        <a:ln w="0">
          <a:solidFill>
            <a:srgbClr val="B3B3B3"/>
          </a:solidFill>
        </a:ln>
        <a:effectLst/>
      </c:spPr>
    </c:plotArea>
    <c:legend>
      <c:legendPos val="t"/>
      <c:layout/>
      <c:overlay val="0"/>
      <c:spPr>
        <a:noFill/>
        <a:ln w="0">
          <a:noFill/>
        </a:ln>
      </c:spPr>
      <c:txPr>
        <a:bodyPr rot="0" spcFirstLastPara="0" vertOverflow="ellipsis" vert="horz" wrap="square" anchor="ctr" anchorCtr="1"/>
        <a:lstStyle/>
        <a:p>
          <a:pPr>
            <a:defRPr lang="ru-RU" sz="1200" b="1" i="0" u="none" strike="noStrike" kern="1200" spc="-1" baseline="0">
              <a:solidFill>
                <a:srgbClr val="000000"/>
              </a:solidFill>
              <a:latin typeface="Arial" panose="020B0604020202020204"/>
              <a:ea typeface="+mn-ea"/>
              <a:cs typeface="+mn-cs"/>
            </a:defRPr>
          </a:pPr>
        </a:p>
      </c:txPr>
    </c:legend>
    <c:plotVisOnly val="1"/>
    <c:dispBlanksAs val="gap"/>
    <c:showDLblsOverMax val="1"/>
  </c:chart>
  <c:spPr>
    <a:solidFill>
      <a:srgbClr val="FFFFFF"/>
    </a:solidFill>
    <a:ln w="0">
      <a:noFill/>
    </a:ln>
  </c:spPr>
  <c:txPr>
    <a:bodyPr/>
    <a:lstStyle/>
    <a:p>
      <a:pPr>
        <a:defRPr lang="ru-RU"/>
      </a:pPr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К-31</c:v>
                </c:pt>
              </c:strCache>
            </c:strRef>
          </c:tx>
          <c:spPr>
            <a:solidFill>
              <a:srgbClr val="004586"/>
            </a:solidFill>
            <a:ln w="0">
              <a:noFill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none" lIns="38100" tIns="19050" rIns="38100" bIns="19050" anchor="ctr" anchorCtr="1"/>
              <a:lstStyle/>
              <a:p>
                <a:pPr>
                  <a:defRPr lang="ru-RU" sz="1000" b="0" i="0" u="none" strike="noStrike" kern="1200" spc="-1" baseline="0">
                    <a:solidFill>
                      <a:srgbClr val="000000"/>
                    </a:solidFill>
                    <a:latin typeface="Arial" panose="020B0604020202020204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categories</c:f>
              <c:strCache>
                <c:ptCount val="5"/>
                <c:pt idx="0">
                  <c:v>Абсолютная </c:v>
                </c:pt>
                <c:pt idx="1">
                  <c:v>Качественная </c:v>
                </c:pt>
                <c:pt idx="2">
                  <c:v>Качество знаний</c:v>
                </c:pt>
                <c:pt idx="3">
                  <c:v>   СОУ</c:v>
                </c:pt>
                <c:pt idx="4">
                  <c:v>Средний
балл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63.6</c:v>
                </c:pt>
                <c:pt idx="1">
                  <c:v>36.4</c:v>
                </c:pt>
                <c:pt idx="2">
                  <c:v>71.4</c:v>
                </c:pt>
                <c:pt idx="3">
                  <c:v>63</c:v>
                </c:pt>
                <c:pt idx="4">
                  <c:v>3.9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К-32</c:v>
                </c:pt>
              </c:strCache>
            </c:strRef>
          </c:tx>
          <c:spPr>
            <a:solidFill>
              <a:srgbClr val="FF420E"/>
            </a:solidFill>
            <a:ln w="0">
              <a:noFill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none" lIns="38100" tIns="19050" rIns="38100" bIns="19050" anchor="ctr" anchorCtr="1"/>
              <a:lstStyle/>
              <a:p>
                <a:pPr>
                  <a:defRPr lang="ru-RU" sz="1000" b="0" i="0" u="none" strike="noStrike" kern="1200" spc="-1" baseline="0">
                    <a:solidFill>
                      <a:srgbClr val="000000"/>
                    </a:solidFill>
                    <a:latin typeface="Arial" panose="020B0604020202020204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categories</c:f>
              <c:strCache>
                <c:ptCount val="5"/>
                <c:pt idx="0">
                  <c:v>Абсолютная </c:v>
                </c:pt>
                <c:pt idx="1">
                  <c:v>Качественная </c:v>
                </c:pt>
                <c:pt idx="2">
                  <c:v>Качество знаний</c:v>
                </c:pt>
                <c:pt idx="3">
                  <c:v>   СОУ</c:v>
                </c:pt>
                <c:pt idx="4">
                  <c:v>Средний
балл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5"/>
                <c:pt idx="0">
                  <c:v>94.7</c:v>
                </c:pt>
                <c:pt idx="1">
                  <c:v>73.7</c:v>
                </c:pt>
                <c:pt idx="2">
                  <c:v>92.8</c:v>
                </c:pt>
                <c:pt idx="3">
                  <c:v>76.2</c:v>
                </c:pt>
                <c:pt idx="4">
                  <c:v>4.3</c:v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К-33</c:v>
                </c:pt>
              </c:strCache>
            </c:strRef>
          </c:tx>
          <c:spPr>
            <a:solidFill>
              <a:srgbClr val="FFD320"/>
            </a:solidFill>
            <a:ln w="0">
              <a:noFill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none" lIns="38100" tIns="19050" rIns="38100" bIns="19050" anchor="ctr" anchorCtr="1"/>
              <a:lstStyle/>
              <a:p>
                <a:pPr>
                  <a:defRPr lang="ru-RU" sz="1000" b="0" i="0" u="none" strike="noStrike" kern="1200" spc="-1" baseline="0">
                    <a:solidFill>
                      <a:srgbClr val="000000"/>
                    </a:solidFill>
                    <a:latin typeface="Arial" panose="020B0604020202020204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categories</c:f>
              <c:strCache>
                <c:ptCount val="5"/>
                <c:pt idx="0">
                  <c:v>Абсолютная </c:v>
                </c:pt>
                <c:pt idx="1">
                  <c:v>Качественная </c:v>
                </c:pt>
                <c:pt idx="2">
                  <c:v>Качество знаний</c:v>
                </c:pt>
                <c:pt idx="3">
                  <c:v>   СОУ</c:v>
                </c:pt>
                <c:pt idx="4">
                  <c:v>Средний
балл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5"/>
                <c:pt idx="0">
                  <c:v>95.3</c:v>
                </c:pt>
                <c:pt idx="1">
                  <c:v>71.5</c:v>
                </c:pt>
                <c:pt idx="2">
                  <c:v>92.2</c:v>
                </c:pt>
                <c:pt idx="3">
                  <c:v>70.8</c:v>
                </c:pt>
                <c:pt idx="4">
                  <c:v>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7895780"/>
        <c:axId val="13548549"/>
      </c:barChart>
      <c:catAx>
        <c:axId val="178957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0" cap="flat" cmpd="sng" algn="ctr">
            <a:solidFill>
              <a:srgbClr val="B3B3B3"/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ru-RU" sz="1000" b="0" i="0" u="none" strike="noStrike" kern="1200" spc="-1" baseline="0">
                <a:solidFill>
                  <a:srgbClr val="000000"/>
                </a:solidFill>
                <a:latin typeface="Arial" panose="020B0604020202020204"/>
                <a:ea typeface="+mn-ea"/>
                <a:cs typeface="+mn-cs"/>
              </a:defRPr>
            </a:pPr>
          </a:p>
        </c:txPr>
        <c:crossAx val="13548549"/>
        <c:crosses val="autoZero"/>
        <c:auto val="1"/>
        <c:lblAlgn val="ctr"/>
        <c:lblOffset val="100"/>
        <c:noMultiLvlLbl val="0"/>
      </c:catAx>
      <c:valAx>
        <c:axId val="13548549"/>
        <c:scaling>
          <c:orientation val="minMax"/>
        </c:scaling>
        <c:delete val="0"/>
        <c:axPos val="l"/>
        <c:majorGridlines>
          <c:spPr>
            <a:ln w="0" cap="flat" cmpd="sng" algn="ctr">
              <a:solidFill>
                <a:srgbClr val="B3B3B3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0" cap="flat" cmpd="sng" algn="ctr">
            <a:solidFill>
              <a:srgbClr val="B3B3B3"/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ru-RU" sz="1000" b="0" i="0" u="none" strike="noStrike" kern="1200" spc="-1" baseline="0">
                <a:solidFill>
                  <a:srgbClr val="000000"/>
                </a:solidFill>
                <a:latin typeface="Arial" panose="020B0604020202020204"/>
                <a:ea typeface="+mn-ea"/>
                <a:cs typeface="+mn-cs"/>
              </a:defRPr>
            </a:pPr>
          </a:p>
        </c:txPr>
        <c:crossAx val="17895780"/>
        <c:crosses val="autoZero"/>
        <c:crossBetween val="between"/>
      </c:valAx>
      <c:spPr>
        <a:noFill/>
        <a:ln w="0">
          <a:solidFill>
            <a:srgbClr val="B3B3B3"/>
          </a:solidFill>
        </a:ln>
        <a:effectLst/>
      </c:spPr>
    </c:plotArea>
    <c:legend>
      <c:legendPos val="t"/>
      <c:layout/>
      <c:overlay val="0"/>
      <c:spPr>
        <a:noFill/>
        <a:ln w="0">
          <a:noFill/>
        </a:ln>
      </c:spPr>
      <c:txPr>
        <a:bodyPr rot="0" spcFirstLastPara="0" vertOverflow="ellipsis" vert="horz" wrap="square" anchor="ctr" anchorCtr="1"/>
        <a:lstStyle/>
        <a:p>
          <a:pPr>
            <a:defRPr lang="ru-RU" sz="1200" b="1" i="0" u="none" strike="noStrike" kern="1200" spc="-1" baseline="0">
              <a:solidFill>
                <a:srgbClr val="000000"/>
              </a:solidFill>
              <a:latin typeface="Arial" panose="020B0604020202020204"/>
              <a:ea typeface="+mn-ea"/>
              <a:cs typeface="+mn-cs"/>
            </a:defRPr>
          </a:pPr>
        </a:p>
      </c:txPr>
    </c:legend>
    <c:plotVisOnly val="1"/>
    <c:dispBlanksAs val="gap"/>
    <c:showDLblsOverMax val="1"/>
  </c:chart>
  <c:spPr>
    <a:solidFill>
      <a:srgbClr val="FFFFFF"/>
    </a:solidFill>
    <a:ln w="0">
      <a:noFill/>
    </a:ln>
  </c:spPr>
  <c:txPr>
    <a:bodyPr/>
    <a:lstStyle/>
    <a:p>
      <a:pPr>
        <a:defRPr lang="ru-RU"/>
      </a:pPr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К-41</c:v>
                </c:pt>
              </c:strCache>
            </c:strRef>
          </c:tx>
          <c:spPr>
            <a:solidFill>
              <a:srgbClr val="004586"/>
            </a:solidFill>
            <a:ln w="0">
              <a:noFill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none" lIns="38100" tIns="19050" rIns="38100" bIns="19050" anchor="ctr" anchorCtr="1"/>
              <a:lstStyle/>
              <a:p>
                <a:pPr>
                  <a:defRPr lang="ru-RU" sz="1000" b="0" i="0" u="none" strike="noStrike" kern="1200" spc="-1" baseline="0">
                    <a:solidFill>
                      <a:srgbClr val="000000"/>
                    </a:solidFill>
                    <a:latin typeface="Arial" panose="020B0604020202020204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categories</c:f>
              <c:strCache>
                <c:ptCount val="5"/>
                <c:pt idx="0">
                  <c:v>Абсолютная </c:v>
                </c:pt>
                <c:pt idx="1">
                  <c:v>Качественная </c:v>
                </c:pt>
                <c:pt idx="2">
                  <c:v>Качество знаний</c:v>
                </c:pt>
                <c:pt idx="3">
                  <c:v>   СОУ</c:v>
                </c:pt>
                <c:pt idx="4">
                  <c:v>Средний
балл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100</c:v>
                </c:pt>
                <c:pt idx="1">
                  <c:v>46.2</c:v>
                </c:pt>
                <c:pt idx="2">
                  <c:v>82</c:v>
                </c:pt>
                <c:pt idx="3">
                  <c:v>73</c:v>
                </c:pt>
                <c:pt idx="4">
                  <c:v>4.2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К-42</c:v>
                </c:pt>
              </c:strCache>
            </c:strRef>
          </c:tx>
          <c:spPr>
            <a:solidFill>
              <a:srgbClr val="FF420E"/>
            </a:solidFill>
            <a:ln w="0">
              <a:noFill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none" lIns="38100" tIns="19050" rIns="38100" bIns="19050" anchor="ctr" anchorCtr="1"/>
              <a:lstStyle/>
              <a:p>
                <a:pPr>
                  <a:defRPr lang="ru-RU" sz="1000" b="0" i="0" u="none" strike="noStrike" kern="1200" spc="-1" baseline="0">
                    <a:solidFill>
                      <a:srgbClr val="000000"/>
                    </a:solidFill>
                    <a:latin typeface="Arial" panose="020B0604020202020204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categories</c:f>
              <c:strCache>
                <c:ptCount val="5"/>
                <c:pt idx="0">
                  <c:v>Абсолютная </c:v>
                </c:pt>
                <c:pt idx="1">
                  <c:v>Качественная </c:v>
                </c:pt>
                <c:pt idx="2">
                  <c:v>Качество знаний</c:v>
                </c:pt>
                <c:pt idx="3">
                  <c:v>   СОУ</c:v>
                </c:pt>
                <c:pt idx="4">
                  <c:v>Средний
балл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5"/>
                <c:pt idx="0">
                  <c:v>91.7</c:v>
                </c:pt>
                <c:pt idx="1">
                  <c:v>50</c:v>
                </c:pt>
                <c:pt idx="2">
                  <c:v>73.2</c:v>
                </c:pt>
                <c:pt idx="3">
                  <c:v>69.7</c:v>
                </c:pt>
                <c:pt idx="4">
                  <c:v>4.1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6491787"/>
        <c:axId val="11257749"/>
      </c:barChart>
      <c:catAx>
        <c:axId val="56491787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0" cap="flat" cmpd="sng" algn="ctr">
            <a:solidFill>
              <a:srgbClr val="B3B3B3"/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ru-RU" sz="1000" b="0" i="0" u="none" strike="noStrike" kern="1200" spc="-1" baseline="0">
                <a:solidFill>
                  <a:srgbClr val="000000"/>
                </a:solidFill>
                <a:latin typeface="Arial" panose="020B0604020202020204"/>
                <a:ea typeface="+mn-ea"/>
                <a:cs typeface="+mn-cs"/>
              </a:defRPr>
            </a:pPr>
          </a:p>
        </c:txPr>
        <c:crossAx val="11257749"/>
        <c:crosses val="autoZero"/>
        <c:auto val="1"/>
        <c:lblAlgn val="ctr"/>
        <c:lblOffset val="100"/>
        <c:noMultiLvlLbl val="0"/>
      </c:catAx>
      <c:valAx>
        <c:axId val="11257749"/>
        <c:scaling>
          <c:orientation val="minMax"/>
        </c:scaling>
        <c:delete val="0"/>
        <c:axPos val="l"/>
        <c:majorGridlines>
          <c:spPr>
            <a:ln w="0" cap="flat" cmpd="sng" algn="ctr">
              <a:solidFill>
                <a:srgbClr val="B3B3B3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0" cap="flat" cmpd="sng" algn="ctr">
            <a:solidFill>
              <a:srgbClr val="B3B3B3"/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ru-RU" sz="1000" b="0" i="0" u="none" strike="noStrike" kern="1200" spc="-1" baseline="0">
                <a:solidFill>
                  <a:srgbClr val="000000"/>
                </a:solidFill>
                <a:latin typeface="Arial" panose="020B0604020202020204"/>
                <a:ea typeface="+mn-ea"/>
                <a:cs typeface="+mn-cs"/>
              </a:defRPr>
            </a:pPr>
          </a:p>
        </c:txPr>
        <c:crossAx val="56491787"/>
        <c:crosses val="autoZero"/>
        <c:crossBetween val="between"/>
      </c:valAx>
      <c:spPr>
        <a:noFill/>
        <a:ln w="0">
          <a:solidFill>
            <a:srgbClr val="B3B3B3"/>
          </a:solidFill>
        </a:ln>
        <a:effectLst/>
      </c:spPr>
    </c:plotArea>
    <c:legend>
      <c:legendPos val="t"/>
      <c:layout/>
      <c:overlay val="0"/>
      <c:spPr>
        <a:noFill/>
        <a:ln w="0">
          <a:noFill/>
        </a:ln>
      </c:spPr>
      <c:txPr>
        <a:bodyPr rot="0" spcFirstLastPara="0" vertOverflow="ellipsis" vert="horz" wrap="square" anchor="ctr" anchorCtr="1"/>
        <a:lstStyle/>
        <a:p>
          <a:pPr>
            <a:defRPr lang="ru-RU" sz="1200" b="1" i="0" u="none" strike="noStrike" kern="1200" spc="-1" baseline="0">
              <a:solidFill>
                <a:srgbClr val="000000"/>
              </a:solidFill>
              <a:latin typeface="Arial" panose="020B0604020202020204"/>
              <a:ea typeface="+mn-ea"/>
              <a:cs typeface="+mn-cs"/>
            </a:defRPr>
          </a:pPr>
        </a:p>
      </c:txPr>
    </c:legend>
    <c:plotVisOnly val="1"/>
    <c:dispBlanksAs val="gap"/>
    <c:showDLblsOverMax val="1"/>
  </c:chart>
  <c:spPr>
    <a:solidFill>
      <a:srgbClr val="FFFFFF"/>
    </a:solidFill>
    <a:ln w="0">
      <a:noFill/>
    </a:ln>
  </c:spPr>
  <c:txPr>
    <a:bodyPr/>
    <a:lstStyle/>
    <a:p>
      <a:pPr>
        <a:defRPr lang="ru-RU"/>
      </a:pPr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Строка 301</c:v>
                </c:pt>
              </c:strCache>
            </c:strRef>
          </c:tx>
          <c:spPr>
            <a:solidFill>
              <a:srgbClr val="004586"/>
            </a:solidFill>
            <a:ln w="0">
              <a:noFill/>
            </a:ln>
          </c:spPr>
          <c:explosion val="50"/>
          <c:dPt>
            <c:idx val="0"/>
            <c:bubble3D val="0"/>
            <c:spPr>
              <a:solidFill>
                <a:srgbClr val="004586"/>
              </a:solidFill>
              <a:ln w="0">
                <a:noFill/>
              </a:ln>
            </c:spPr>
          </c:dPt>
          <c:dPt>
            <c:idx val="1"/>
            <c:bubble3D val="0"/>
            <c:explosion val="5"/>
            <c:spPr>
              <a:solidFill>
                <a:srgbClr val="FF420E"/>
              </a:solidFill>
              <a:ln w="0">
                <a:noFill/>
              </a:ln>
            </c:spPr>
          </c:dPt>
          <c:dPt>
            <c:idx val="2"/>
            <c:bubble3D val="0"/>
            <c:spPr>
              <a:solidFill>
                <a:srgbClr val="FFD320"/>
              </a:solidFill>
              <a:ln w="0">
                <a:noFill/>
              </a:ln>
            </c:spPr>
          </c:dPt>
          <c:dPt>
            <c:idx val="3"/>
            <c:bubble3D val="0"/>
            <c:spPr>
              <a:solidFill>
                <a:srgbClr val="579D1C"/>
              </a:solidFill>
              <a:ln w="0">
                <a:noFill/>
              </a:ln>
            </c:spPr>
          </c:dPt>
          <c:dLbls>
            <c:dLbl>
              <c:idx val="0"/>
              <c:layout/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none" lIns="38100" tIns="19050" rIns="38100" bIns="19050" anchor="ctr" anchorCtr="1"/>
                <a:lstStyle/>
                <a:p>
                  <a:pPr>
                    <a:defRPr lang="ru-RU" sz="1000" b="0" i="0" u="none" strike="noStrike" kern="1200" spc="-1" baseline="0">
                      <a:solidFill>
                        <a:srgbClr val="000000"/>
                      </a:solidFill>
                      <a:latin typeface="Arial" panose="020B0604020202020204"/>
                      <a:ea typeface="+mn-ea"/>
                      <a:cs typeface="+mn-c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none" lIns="38100" tIns="19050" rIns="38100" bIns="19050" anchor="ctr" anchorCtr="1"/>
                <a:lstStyle/>
                <a:p>
                  <a:pPr>
                    <a:defRPr lang="ru-RU" sz="1000" b="0" i="0" u="none" strike="noStrike" kern="1200" spc="-1" baseline="0">
                      <a:solidFill>
                        <a:srgbClr val="000000"/>
                      </a:solidFill>
                      <a:latin typeface="Arial" panose="020B0604020202020204"/>
                      <a:ea typeface="+mn-ea"/>
                      <a:cs typeface="+mn-c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none" lIns="38100" tIns="19050" rIns="38100" bIns="19050" anchor="ctr" anchorCtr="1"/>
                <a:lstStyle/>
                <a:p>
                  <a:pPr>
                    <a:defRPr lang="ru-RU" sz="1000" b="0" i="0" u="none" strike="noStrike" kern="1200" spc="-1" baseline="0">
                      <a:solidFill>
                        <a:srgbClr val="000000"/>
                      </a:solidFill>
                      <a:latin typeface="Arial" panose="020B0604020202020204"/>
                      <a:ea typeface="+mn-ea"/>
                      <a:cs typeface="+mn-c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none" lIns="38100" tIns="19050" rIns="38100" bIns="19050" anchor="ctr" anchorCtr="1"/>
                <a:lstStyle/>
                <a:p>
                  <a:pPr>
                    <a:defRPr lang="ru-RU" sz="1000" b="0" i="0" u="none" strike="noStrike" kern="1200" spc="-1" baseline="0">
                      <a:solidFill>
                        <a:srgbClr val="000000"/>
                      </a:solidFill>
                      <a:latin typeface="Arial" panose="020B0604020202020204"/>
                      <a:ea typeface="+mn-ea"/>
                      <a:cs typeface="+mn-c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none" lIns="38100" tIns="19050" rIns="38100" bIns="19050" anchor="ctr" anchorCtr="1"/>
              <a:lstStyle/>
              <a:p>
                <a:pPr>
                  <a:defRPr lang="ru-RU" sz="1000" b="0" i="0" u="none" strike="noStrike" kern="1200" spc="-1" baseline="0">
                    <a:solidFill>
                      <a:srgbClr val="000000"/>
                    </a:solidFill>
                    <a:latin typeface="Arial" panose="020B0604020202020204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categories</c:f>
              <c:strCache>
                <c:ptCount val="4"/>
                <c:pt idx="0">
                  <c:v>Отличники</c:v>
                </c:pt>
                <c:pt idx="1">
                  <c:v>Ударники</c:v>
                </c:pt>
                <c:pt idx="2">
                  <c:v>С одной «3»</c:v>
                </c:pt>
                <c:pt idx="3">
                  <c:v>Неуспевающие
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11</c:v>
                </c:pt>
                <c:pt idx="1">
                  <c:v>44.5</c:v>
                </c:pt>
                <c:pt idx="2">
                  <c:v>7.8</c:v>
                </c:pt>
                <c:pt idx="3">
                  <c:v>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0">
          <a:noFill/>
        </a:ln>
      </c:spPr>
    </c:plotArea>
    <c:legend>
      <c:legendPos val="b"/>
      <c:layout/>
      <c:overlay val="0"/>
      <c:spPr>
        <a:noFill/>
        <a:ln w="0">
          <a:noFill/>
        </a:ln>
      </c:spPr>
      <c:txPr>
        <a:bodyPr rot="0" spcFirstLastPara="0" vertOverflow="ellipsis" vert="horz" wrap="square" anchor="ctr" anchorCtr="1"/>
        <a:lstStyle/>
        <a:p>
          <a:pPr>
            <a:defRPr lang="ru-RU" sz="1000" b="1" i="0" u="none" strike="noStrike" kern="1200" spc="-1" baseline="0">
              <a:solidFill>
                <a:srgbClr val="000000"/>
              </a:solidFill>
              <a:latin typeface="Arial" panose="020B0604020202020204"/>
              <a:ea typeface="+mn-ea"/>
              <a:cs typeface="+mn-cs"/>
            </a:defRPr>
          </a:pPr>
        </a:p>
      </c:txPr>
    </c:legend>
    <c:plotVisOnly val="1"/>
    <c:dispBlanksAs val="zero"/>
    <c:showDLblsOverMax val="1"/>
  </c:chart>
  <c:spPr>
    <a:solidFill>
      <a:srgbClr val="FFFFFF"/>
    </a:solidFill>
    <a:ln w="0">
      <a:noFill/>
    </a:ln>
  </c:spPr>
  <c:txPr>
    <a:bodyPr/>
    <a:lstStyle/>
    <a:p>
      <a:pPr>
        <a:defRPr lang="ru-RU"/>
      </a:pPr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>
              <a:defRPr lang="ru-RU" sz="1200" b="1" i="0" u="none" strike="noStrike" kern="1200" spc="-1" baseline="0">
                <a:solidFill>
                  <a:srgbClr val="000000"/>
                </a:solidFill>
                <a:latin typeface="Arial" panose="020B0604020202020204"/>
                <a:ea typeface="+mn-ea"/>
                <a:cs typeface="+mn-cs"/>
              </a:defRPr>
            </a:pPr>
            <a:r>
              <a:rPr lang="ru-RU" sz="1200" b="1" strike="noStrike" spc="-1">
                <a:solidFill>
                  <a:srgbClr val="000000"/>
                </a:solidFill>
                <a:latin typeface="Arial" panose="020B0604020202020204"/>
              </a:rPr>
              <a:t>ОТЛИЧНИКИ</a:t>
            </a:r>
            <a:endParaRPr lang="ru-RU" sz="1200" b="1" strike="noStrike" spc="-1">
              <a:solidFill>
                <a:srgbClr val="000000"/>
              </a:solidFill>
              <a:latin typeface="Arial" panose="020B0604020202020204"/>
            </a:endParaRPr>
          </a:p>
        </c:rich>
      </c:tx>
      <c:layout/>
      <c:overlay val="0"/>
      <c:spPr>
        <a:noFill/>
        <a:ln w="0">
          <a:noFill/>
        </a:ln>
      </c:sp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Столбец B</c:v>
                </c:pt>
              </c:strCache>
            </c:strRef>
          </c:tx>
          <c:spPr>
            <a:ln w="28800" cap="rnd" cmpd="sng" algn="ctr">
              <a:solidFill>
                <a:srgbClr val="004586"/>
              </a:solidFill>
              <a:prstDash val="solid"/>
              <a:round/>
            </a:ln>
          </c:spPr>
          <c:marker>
            <c:symbol val="square"/>
            <c:size val="8"/>
            <c:spPr>
              <a:solidFill>
                <a:srgbClr val="004586"/>
              </a:solidFill>
            </c:spPr>
          </c:marker>
          <c:dLbls>
            <c:dLbl>
              <c:idx val="11"/>
              <c:layout/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none" lIns="38100" tIns="19050" rIns="38100" bIns="19050" anchor="ctr" anchorCtr="1"/>
                <a:lstStyle/>
                <a:p>
                  <a:pPr>
                    <a:defRPr lang="ru-RU" sz="1000" b="0" i="0" u="none" strike="noStrike" kern="1200" spc="-1" baseline="0">
                      <a:solidFill>
                        <a:srgbClr val="000000"/>
                      </a:solidFill>
                      <a:latin typeface="Arial" panose="020B0604020202020204"/>
                      <a:ea typeface="+mn-ea"/>
                      <a:cs typeface="+mn-cs"/>
                    </a:defRPr>
                  </a:pPr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none" lIns="38100" tIns="19050" rIns="38100" bIns="19050" anchor="ctr" anchorCtr="1"/>
              <a:lstStyle/>
              <a:p>
                <a:pPr>
                  <a:defRPr lang="ru-RU" sz="1000" b="0" i="0" u="none" strike="noStrike" kern="1200" spc="-1" baseline="0">
                    <a:solidFill>
                      <a:srgbClr val="000000"/>
                    </a:solidFill>
                    <a:latin typeface="Arial" panose="020B0604020202020204"/>
                    <a:ea typeface="+mn-ea"/>
                    <a:cs typeface="+mn-cs"/>
                  </a:defRPr>
                </a:pPr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categories</c:f>
              <c:strCache>
                <c:ptCount val="34"/>
                <c:pt idx="0">
                  <c:v>К-1</c:v>
                </c:pt>
                <c:pt idx="1">
                  <c:v>К-2</c:v>
                </c:pt>
                <c:pt idx="2">
                  <c:v>К-3</c:v>
                </c:pt>
                <c:pt idx="3">
                  <c:v>К-21</c:v>
                </c:pt>
                <c:pt idx="4">
                  <c:v>К-22</c:v>
                </c:pt>
                <c:pt idx="5">
                  <c:v>К-23</c:v>
                </c:pt>
                <c:pt idx="6">
                  <c:v>К-31</c:v>
                </c:pt>
                <c:pt idx="7">
                  <c:v>К-32</c:v>
                </c:pt>
                <c:pt idx="8">
                  <c:v>К-33</c:v>
                </c:pt>
                <c:pt idx="9">
                  <c:v>К-41</c:v>
                </c:pt>
                <c:pt idx="10">
                  <c:v>К-42</c:v>
                </c:pt>
                <c:pt idx="11">
                  <c:v>Пд-1</c:v>
                </c:pt>
                <c:pt idx="12">
                  <c:v>Пд-2</c:v>
                </c:pt>
                <c:pt idx="13">
                  <c:v>Пд-4</c:v>
                </c:pt>
                <c:pt idx="14">
                  <c:v>Пд-21</c:v>
                </c:pt>
                <c:pt idx="15">
                  <c:v>Пд-22</c:v>
                </c:pt>
                <c:pt idx="16">
                  <c:v>Пд-24</c:v>
                </c:pt>
                <c:pt idx="17">
                  <c:v>Пд-31</c:v>
                </c:pt>
                <c:pt idx="18">
                  <c:v>Пд-32</c:v>
                </c:pt>
                <c:pt idx="19">
                  <c:v>Пд-41</c:v>
                </c:pt>
                <c:pt idx="20">
                  <c:v>Пд-42</c:v>
                </c:pt>
                <c:pt idx="21">
                  <c:v>Пд-3</c:v>
                </c:pt>
                <c:pt idx="22">
                  <c:v>Пд-23</c:v>
                </c:pt>
                <c:pt idx="23">
                  <c:v>Пд-33</c:v>
                </c:pt>
                <c:pt idx="24">
                  <c:v>М-31</c:v>
                </c:pt>
                <c:pt idx="25">
                  <c:v>Т-1</c:v>
                </c:pt>
                <c:pt idx="26">
                  <c:v>Тв-1</c:v>
                </c:pt>
                <c:pt idx="27">
                  <c:v>Тв-2</c:v>
                </c:pt>
                <c:pt idx="28">
                  <c:v>Тв-21</c:v>
                </c:pt>
                <c:pt idx="29">
                  <c:v>Тв-22</c:v>
                </c:pt>
                <c:pt idx="30">
                  <c:v>Тв-31</c:v>
                </c:pt>
                <c:pt idx="31">
                  <c:v>Тв-32</c:v>
                </c:pt>
                <c:pt idx="32">
                  <c:v>Бд-1</c:v>
                </c:pt>
                <c:pt idx="33">
                  <c:v>Бд-21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4"/>
                <c:pt idx="0">
                  <c:v>1</c:v>
                </c:pt>
                <c:pt idx="3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1</c:v>
                </c:pt>
                <c:pt idx="9">
                  <c:v>3</c:v>
                </c:pt>
                <c:pt idx="10">
                  <c:v>5</c:v>
                </c:pt>
                <c:pt idx="11">
                  <c:v>6</c:v>
                </c:pt>
                <c:pt idx="14">
                  <c:v>2</c:v>
                </c:pt>
                <c:pt idx="15">
                  <c:v>7</c:v>
                </c:pt>
                <c:pt idx="16">
                  <c:v>1</c:v>
                </c:pt>
                <c:pt idx="17">
                  <c:v>8</c:v>
                </c:pt>
                <c:pt idx="19">
                  <c:v>2</c:v>
                </c:pt>
                <c:pt idx="20">
                  <c:v>3</c:v>
                </c:pt>
                <c:pt idx="21">
                  <c:v>2</c:v>
                </c:pt>
                <c:pt idx="22">
                  <c:v>5</c:v>
                </c:pt>
                <c:pt idx="23">
                  <c:v>8</c:v>
                </c:pt>
                <c:pt idx="24">
                  <c:v>7</c:v>
                </c:pt>
                <c:pt idx="26">
                  <c:v>3</c:v>
                </c:pt>
                <c:pt idx="28">
                  <c:v>2</c:v>
                </c:pt>
                <c:pt idx="29">
                  <c:v>4</c:v>
                </c:pt>
                <c:pt idx="30">
                  <c:v>4</c:v>
                </c:pt>
                <c:pt idx="31">
                  <c:v>6</c:v>
                </c:pt>
                <c:pt idx="32">
                  <c:v>1</c:v>
                </c:pt>
                <c:pt idx="33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0" cap="flat" cmpd="sng" algn="ctr">
              <a:noFill/>
              <a:prstDash val="solid"/>
              <a:round/>
            </a:ln>
          </c:spPr>
        </c:hiLowLines>
        <c:marker val="1"/>
        <c:smooth val="0"/>
        <c:axId val="90397112"/>
        <c:axId val="84111170"/>
      </c:lineChart>
      <c:catAx>
        <c:axId val="903971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0" cap="flat" cmpd="sng" algn="ctr">
            <a:solidFill>
              <a:srgbClr val="B3B3B3"/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ru-RU" sz="1000" b="0" i="0" u="none" strike="noStrike" kern="1200" spc="-1" baseline="0">
                <a:solidFill>
                  <a:srgbClr val="000000"/>
                </a:solidFill>
                <a:latin typeface="Arial" panose="020B0604020202020204"/>
                <a:ea typeface="+mn-ea"/>
                <a:cs typeface="+mn-cs"/>
              </a:defRPr>
            </a:pPr>
          </a:p>
        </c:txPr>
        <c:crossAx val="84111170"/>
        <c:crosses val="autoZero"/>
        <c:auto val="1"/>
        <c:lblAlgn val="ctr"/>
        <c:lblOffset val="100"/>
        <c:noMultiLvlLbl val="0"/>
      </c:catAx>
      <c:valAx>
        <c:axId val="84111170"/>
        <c:scaling>
          <c:orientation val="minMax"/>
        </c:scaling>
        <c:delete val="0"/>
        <c:axPos val="l"/>
        <c:majorGridlines>
          <c:spPr>
            <a:ln w="0" cap="flat" cmpd="sng" algn="ctr">
              <a:solidFill>
                <a:srgbClr val="B3B3B3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0" cap="flat" cmpd="sng" algn="ctr">
            <a:solidFill>
              <a:srgbClr val="B3B3B3"/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ru-RU" sz="1000" b="0" i="0" u="none" strike="noStrike" kern="1200" spc="-1" baseline="0">
                <a:solidFill>
                  <a:srgbClr val="000000"/>
                </a:solidFill>
                <a:latin typeface="Arial" panose="020B0604020202020204"/>
                <a:ea typeface="+mn-ea"/>
                <a:cs typeface="+mn-cs"/>
              </a:defRPr>
            </a:pPr>
          </a:p>
        </c:txPr>
        <c:crossAx val="90397112"/>
        <c:crosses val="autoZero"/>
        <c:crossBetween val="midCat"/>
      </c:valAx>
      <c:spPr>
        <a:noFill/>
        <a:ln w="0">
          <a:solidFill>
            <a:srgbClr val="B3B3B3"/>
          </a:solidFill>
        </a:ln>
      </c:spPr>
    </c:plotArea>
    <c:plotVisOnly val="1"/>
    <c:dispBlanksAs val="gap"/>
    <c:showDLblsOverMax val="1"/>
  </c:chart>
  <c:spPr>
    <a:solidFill>
      <a:srgbClr val="FFFFFF"/>
    </a:solidFill>
    <a:ln w="0">
      <a:noFill/>
    </a:ln>
  </c:spPr>
  <c:txPr>
    <a:bodyPr/>
    <a:lstStyle/>
    <a:p>
      <a:pPr>
        <a:defRPr lang="ru-RU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>
              <a:defRPr lang="ru-RU" sz="1400" b="1" i="0" u="none" strike="noStrike" kern="1200" spc="-1" baseline="0">
                <a:solidFill>
                  <a:srgbClr val="000000"/>
                </a:solidFill>
                <a:latin typeface="Arial" panose="020B0604020202020204"/>
                <a:ea typeface="+mn-ea"/>
                <a:cs typeface="+mn-cs"/>
              </a:defRPr>
            </a:pPr>
            <a:r>
              <a:rPr lang="ru-RU" sz="1400" b="1" strike="noStrike" spc="-1">
                <a:solidFill>
                  <a:srgbClr val="000000"/>
                </a:solidFill>
                <a:latin typeface="Arial" panose="020B0604020202020204"/>
              </a:rPr>
              <a:t>Успеваемость качественная, %</a:t>
            </a:r>
            <a:endParaRPr lang="ru-RU" sz="1400" b="1" strike="noStrike" spc="-1">
              <a:solidFill>
                <a:srgbClr val="000000"/>
              </a:solidFill>
              <a:latin typeface="Arial" panose="020B0604020202020204"/>
            </a:endParaRPr>
          </a:p>
        </c:rich>
      </c:tx>
      <c:layout/>
      <c:overlay val="0"/>
      <c:spPr>
        <a:noFill/>
        <a:ln w="0">
          <a:noFill/>
        </a:ln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Строка 25</c:v>
                </c:pt>
              </c:strCache>
            </c:strRef>
          </c:tx>
          <c:spPr>
            <a:ln w="28800" cap="rnd" cmpd="sng" algn="ctr">
              <a:solidFill>
                <a:srgbClr val="004586"/>
              </a:solidFill>
              <a:prstDash val="solid"/>
              <a:round/>
            </a:ln>
          </c:spPr>
          <c:marker>
            <c:symbol val="square"/>
            <c:size val="8"/>
            <c:spPr>
              <a:solidFill>
                <a:srgbClr val="004586"/>
              </a:solidFill>
            </c:spPr>
          </c:marker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none" lIns="38100" tIns="19050" rIns="38100" bIns="19050" anchor="ctr" anchorCtr="1"/>
              <a:lstStyle/>
              <a:p>
                <a:pPr>
                  <a:defRPr lang="ru-RU" sz="1000" b="0" i="0" u="none" strike="noStrike" kern="1200" spc="-1" baseline="0">
                    <a:solidFill>
                      <a:srgbClr val="000000"/>
                    </a:solidFill>
                    <a:latin typeface="Arial" panose="020B0604020202020204"/>
                    <a:ea typeface="+mn-ea"/>
                    <a:cs typeface="+mn-cs"/>
                  </a:defRPr>
                </a:pPr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categories</c:f>
              <c:strCache>
                <c:ptCount val="6"/>
                <c:pt idx="0">
                  <c:v>2015/16</c:v>
                </c:pt>
                <c:pt idx="1">
                  <c:v>2018/19</c:v>
                </c:pt>
                <c:pt idx="2">
                  <c:v>2019/20</c:v>
                </c:pt>
                <c:pt idx="3">
                  <c:v>2020/21</c:v>
                </c:pt>
                <c:pt idx="4">
                  <c:v>2021/22</c:v>
                </c:pt>
                <c:pt idx="5">
                  <c:v>2022/23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6"/>
                <c:pt idx="0">
                  <c:v>39</c:v>
                </c:pt>
                <c:pt idx="1">
                  <c:v>43.7</c:v>
                </c:pt>
                <c:pt idx="2">
                  <c:v>46.7</c:v>
                </c:pt>
                <c:pt idx="3">
                  <c:v>45.7</c:v>
                </c:pt>
                <c:pt idx="4">
                  <c:v>52</c:v>
                </c:pt>
                <c:pt idx="5">
                  <c:v>54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0" cap="flat" cmpd="sng" algn="ctr">
              <a:noFill/>
              <a:prstDash val="solid"/>
              <a:round/>
            </a:ln>
          </c:spPr>
        </c:hiLowLines>
        <c:marker val="1"/>
        <c:smooth val="0"/>
        <c:axId val="25212486"/>
        <c:axId val="73271464"/>
      </c:lineChart>
      <c:catAx>
        <c:axId val="2521248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0" cap="flat" cmpd="sng" algn="ctr">
            <a:solidFill>
              <a:srgbClr val="B3B3B3"/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ru-RU" sz="1000" b="0" i="0" u="none" strike="noStrike" kern="1200" spc="-1" baseline="0">
                <a:solidFill>
                  <a:srgbClr val="000000"/>
                </a:solidFill>
                <a:latin typeface="Arial" panose="020B0604020202020204"/>
                <a:ea typeface="+mn-ea"/>
                <a:cs typeface="+mn-cs"/>
              </a:defRPr>
            </a:pPr>
          </a:p>
        </c:txPr>
        <c:crossAx val="73271464"/>
        <c:crosses val="autoZero"/>
        <c:auto val="1"/>
        <c:lblAlgn val="ctr"/>
        <c:lblOffset val="100"/>
        <c:noMultiLvlLbl val="0"/>
      </c:catAx>
      <c:valAx>
        <c:axId val="73271464"/>
        <c:scaling>
          <c:orientation val="minMax"/>
        </c:scaling>
        <c:delete val="0"/>
        <c:axPos val="l"/>
        <c:majorGridlines>
          <c:spPr>
            <a:ln w="0" cap="flat" cmpd="sng" algn="ctr">
              <a:solidFill>
                <a:srgbClr val="B3B3B3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0" cap="flat" cmpd="sng" algn="ctr">
            <a:solidFill>
              <a:srgbClr val="B3B3B3"/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ru-RU" sz="1000" b="0" i="0" u="none" strike="noStrike" kern="1200" spc="-1" baseline="0">
                <a:solidFill>
                  <a:srgbClr val="000000"/>
                </a:solidFill>
                <a:latin typeface="Arial" panose="020B0604020202020204"/>
                <a:ea typeface="+mn-ea"/>
                <a:cs typeface="+mn-cs"/>
              </a:defRPr>
            </a:pPr>
          </a:p>
        </c:txPr>
        <c:crossAx val="25212486"/>
        <c:crosses val="autoZero"/>
        <c:crossBetween val="midCat"/>
      </c:valAx>
      <c:spPr>
        <a:noFill/>
        <a:ln w="0">
          <a:solidFill>
            <a:srgbClr val="B3B3B3"/>
          </a:solidFill>
        </a:ln>
      </c:spPr>
    </c:plotArea>
    <c:plotVisOnly val="1"/>
    <c:dispBlanksAs val="gap"/>
    <c:showDLblsOverMax val="1"/>
  </c:chart>
  <c:spPr>
    <a:solidFill>
      <a:srgbClr val="FFFFFF"/>
    </a:solidFill>
    <a:ln w="0">
      <a:noFill/>
    </a:ln>
  </c:spPr>
  <c:txPr>
    <a:bodyPr/>
    <a:lstStyle/>
    <a:p>
      <a:pPr>
        <a:defRPr lang="ru-RU"/>
      </a:pPr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>
              <a:defRPr lang="ru-RU" sz="1200" b="1" i="0" u="none" strike="noStrike" kern="1200" spc="-1" baseline="0">
                <a:solidFill>
                  <a:srgbClr val="000000"/>
                </a:solidFill>
                <a:latin typeface="Arial" panose="020B0604020202020204"/>
                <a:ea typeface="+mn-ea"/>
                <a:cs typeface="+mn-cs"/>
              </a:defRPr>
            </a:pPr>
            <a:r>
              <a:rPr lang="ru-RU" sz="1200" b="1" strike="noStrike" spc="-1">
                <a:solidFill>
                  <a:srgbClr val="000000"/>
                </a:solidFill>
                <a:latin typeface="Arial" panose="020B0604020202020204"/>
              </a:rPr>
              <a:t>Ударники (на "4" и "5")</a:t>
            </a:r>
            <a:endParaRPr lang="ru-RU" sz="1200" b="1" strike="noStrike" spc="-1">
              <a:solidFill>
                <a:srgbClr val="000000"/>
              </a:solidFill>
              <a:latin typeface="Arial" panose="020B0604020202020204"/>
            </a:endParaRPr>
          </a:p>
        </c:rich>
      </c:tx>
      <c:layout/>
      <c:overlay val="0"/>
      <c:spPr>
        <a:noFill/>
        <a:ln w="0">
          <a:noFill/>
        </a:ln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Столбец B</c:v>
                </c:pt>
              </c:strCache>
            </c:strRef>
          </c:tx>
          <c:spPr>
            <a:ln w="28800" cap="rnd" cmpd="sng" algn="ctr">
              <a:solidFill>
                <a:srgbClr val="FE7F00"/>
              </a:solidFill>
              <a:prstDash val="solid"/>
              <a:round/>
            </a:ln>
          </c:spPr>
          <c:marker>
            <c:symbol val="square"/>
            <c:size val="8"/>
            <c:spPr>
              <a:solidFill>
                <a:srgbClr val="FE7F00"/>
              </a:solidFill>
            </c:spPr>
          </c:marker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none" lIns="38100" tIns="19050" rIns="38100" bIns="19050" anchor="ctr" anchorCtr="1"/>
              <a:lstStyle/>
              <a:p>
                <a:pPr>
                  <a:defRPr lang="ru-RU" sz="1000" b="0" i="0" u="none" strike="noStrike" kern="1200" spc="-1" baseline="0">
                    <a:solidFill>
                      <a:srgbClr val="000000"/>
                    </a:solidFill>
                    <a:latin typeface="Arial" panose="020B0604020202020204"/>
                    <a:ea typeface="+mn-ea"/>
                    <a:cs typeface="+mn-cs"/>
                  </a:defRPr>
                </a:pPr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categories</c:f>
              <c:strCache>
                <c:ptCount val="34"/>
                <c:pt idx="0">
                  <c:v>К-1</c:v>
                </c:pt>
                <c:pt idx="1">
                  <c:v>К-2</c:v>
                </c:pt>
                <c:pt idx="2">
                  <c:v>К-3</c:v>
                </c:pt>
                <c:pt idx="3">
                  <c:v>К-21</c:v>
                </c:pt>
                <c:pt idx="4">
                  <c:v>К-22</c:v>
                </c:pt>
                <c:pt idx="5">
                  <c:v>К-23</c:v>
                </c:pt>
                <c:pt idx="6">
                  <c:v>К-31</c:v>
                </c:pt>
                <c:pt idx="7">
                  <c:v>К-32</c:v>
                </c:pt>
                <c:pt idx="8">
                  <c:v>К-33</c:v>
                </c:pt>
                <c:pt idx="9">
                  <c:v>К-41</c:v>
                </c:pt>
                <c:pt idx="10">
                  <c:v>К-42</c:v>
                </c:pt>
                <c:pt idx="11">
                  <c:v>Пд-1</c:v>
                </c:pt>
                <c:pt idx="12">
                  <c:v>Пд-2</c:v>
                </c:pt>
                <c:pt idx="13">
                  <c:v>Пд-4</c:v>
                </c:pt>
                <c:pt idx="14">
                  <c:v>Пд-21</c:v>
                </c:pt>
                <c:pt idx="15">
                  <c:v>Пд-22</c:v>
                </c:pt>
                <c:pt idx="16">
                  <c:v>Пд-24</c:v>
                </c:pt>
                <c:pt idx="17">
                  <c:v>Пд-31</c:v>
                </c:pt>
                <c:pt idx="18">
                  <c:v>Пд-32</c:v>
                </c:pt>
                <c:pt idx="19">
                  <c:v>Пд-41</c:v>
                </c:pt>
                <c:pt idx="20">
                  <c:v>Пд-42</c:v>
                </c:pt>
                <c:pt idx="21">
                  <c:v>Пд-3</c:v>
                </c:pt>
                <c:pt idx="22">
                  <c:v>Пд-23</c:v>
                </c:pt>
                <c:pt idx="23">
                  <c:v>Пд-33</c:v>
                </c:pt>
                <c:pt idx="24">
                  <c:v>М-31</c:v>
                </c:pt>
                <c:pt idx="25">
                  <c:v>Т-1</c:v>
                </c:pt>
                <c:pt idx="26">
                  <c:v>Тв-1</c:v>
                </c:pt>
                <c:pt idx="27">
                  <c:v>Тв-2</c:v>
                </c:pt>
                <c:pt idx="28">
                  <c:v>Тв-21</c:v>
                </c:pt>
                <c:pt idx="29">
                  <c:v>Тв-22</c:v>
                </c:pt>
                <c:pt idx="30">
                  <c:v>Тв-31</c:v>
                </c:pt>
                <c:pt idx="31">
                  <c:v>Тв-32</c:v>
                </c:pt>
                <c:pt idx="32">
                  <c:v>Бд-1</c:v>
                </c:pt>
                <c:pt idx="33">
                  <c:v>Бд-21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4"/>
                <c:pt idx="0">
                  <c:v>4</c:v>
                </c:pt>
                <c:pt idx="1">
                  <c:v>8</c:v>
                </c:pt>
                <c:pt idx="2">
                  <c:v>3</c:v>
                </c:pt>
                <c:pt idx="3">
                  <c:v>7</c:v>
                </c:pt>
                <c:pt idx="4">
                  <c:v>7</c:v>
                </c:pt>
                <c:pt idx="5">
                  <c:v>5</c:v>
                </c:pt>
                <c:pt idx="6">
                  <c:v>7</c:v>
                </c:pt>
                <c:pt idx="7">
                  <c:v>12</c:v>
                </c:pt>
                <c:pt idx="8">
                  <c:v>14</c:v>
                </c:pt>
                <c:pt idx="9">
                  <c:v>10</c:v>
                </c:pt>
                <c:pt idx="10">
                  <c:v>7</c:v>
                </c:pt>
                <c:pt idx="11">
                  <c:v>15</c:v>
                </c:pt>
                <c:pt idx="12">
                  <c:v>15</c:v>
                </c:pt>
                <c:pt idx="13">
                  <c:v>8</c:v>
                </c:pt>
                <c:pt idx="14">
                  <c:v>15</c:v>
                </c:pt>
                <c:pt idx="15">
                  <c:v>13</c:v>
                </c:pt>
                <c:pt idx="16">
                  <c:v>5</c:v>
                </c:pt>
                <c:pt idx="17">
                  <c:v>15</c:v>
                </c:pt>
                <c:pt idx="18">
                  <c:v>7</c:v>
                </c:pt>
                <c:pt idx="19">
                  <c:v>19</c:v>
                </c:pt>
                <c:pt idx="20">
                  <c:v>13</c:v>
                </c:pt>
                <c:pt idx="21">
                  <c:v>17</c:v>
                </c:pt>
                <c:pt idx="22">
                  <c:v>10</c:v>
                </c:pt>
                <c:pt idx="23">
                  <c:v>9</c:v>
                </c:pt>
                <c:pt idx="24">
                  <c:v>12</c:v>
                </c:pt>
                <c:pt idx="25">
                  <c:v>3</c:v>
                </c:pt>
                <c:pt idx="26">
                  <c:v>15</c:v>
                </c:pt>
                <c:pt idx="27">
                  <c:v>9</c:v>
                </c:pt>
                <c:pt idx="28">
                  <c:v>11</c:v>
                </c:pt>
                <c:pt idx="29">
                  <c:v>11</c:v>
                </c:pt>
                <c:pt idx="30">
                  <c:v>8</c:v>
                </c:pt>
                <c:pt idx="31">
                  <c:v>13</c:v>
                </c:pt>
                <c:pt idx="32">
                  <c:v>12</c:v>
                </c:pt>
                <c:pt idx="33">
                  <c:v>10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0" cap="flat" cmpd="sng" algn="ctr">
              <a:noFill/>
              <a:prstDash val="solid"/>
              <a:round/>
            </a:ln>
          </c:spPr>
        </c:hiLowLines>
        <c:marker val="1"/>
        <c:smooth val="0"/>
        <c:axId val="2624717"/>
        <c:axId val="45441806"/>
      </c:lineChart>
      <c:catAx>
        <c:axId val="2624717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0" cap="flat" cmpd="sng" algn="ctr">
            <a:solidFill>
              <a:srgbClr val="B3B3B3"/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ru-RU" sz="1000" b="0" i="0" u="none" strike="noStrike" kern="1200" spc="-1" baseline="0">
                <a:solidFill>
                  <a:srgbClr val="000000"/>
                </a:solidFill>
                <a:latin typeface="Arial" panose="020B0604020202020204"/>
                <a:ea typeface="+mn-ea"/>
                <a:cs typeface="+mn-cs"/>
              </a:defRPr>
            </a:pPr>
          </a:p>
        </c:txPr>
        <c:crossAx val="45441806"/>
        <c:crosses val="autoZero"/>
        <c:auto val="1"/>
        <c:lblAlgn val="ctr"/>
        <c:lblOffset val="100"/>
        <c:noMultiLvlLbl val="0"/>
      </c:catAx>
      <c:valAx>
        <c:axId val="45441806"/>
        <c:scaling>
          <c:orientation val="minMax"/>
        </c:scaling>
        <c:delete val="0"/>
        <c:axPos val="l"/>
        <c:majorGridlines>
          <c:spPr>
            <a:ln w="0" cap="flat" cmpd="sng" algn="ctr">
              <a:solidFill>
                <a:srgbClr val="B3B3B3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0" cap="flat" cmpd="sng" algn="ctr">
            <a:solidFill>
              <a:srgbClr val="B3B3B3"/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ru-RU" sz="1000" b="0" i="0" u="none" strike="noStrike" kern="1200" spc="-1" baseline="0">
                <a:solidFill>
                  <a:srgbClr val="000000"/>
                </a:solidFill>
                <a:latin typeface="Arial" panose="020B0604020202020204"/>
                <a:ea typeface="+mn-ea"/>
                <a:cs typeface="+mn-cs"/>
              </a:defRPr>
            </a:pPr>
          </a:p>
        </c:txPr>
        <c:crossAx val="2624717"/>
        <c:crosses val="autoZero"/>
        <c:crossBetween val="midCat"/>
      </c:valAx>
      <c:spPr>
        <a:noFill/>
        <a:ln w="0">
          <a:solidFill>
            <a:srgbClr val="B3B3B3"/>
          </a:solidFill>
        </a:ln>
      </c:spPr>
    </c:plotArea>
    <c:plotVisOnly val="1"/>
    <c:dispBlanksAs val="gap"/>
    <c:showDLblsOverMax val="1"/>
  </c:chart>
  <c:spPr>
    <a:solidFill>
      <a:srgbClr val="FFFFFF"/>
    </a:solidFill>
    <a:ln w="0">
      <a:noFill/>
    </a:ln>
  </c:spPr>
  <c:txPr>
    <a:bodyPr/>
    <a:lstStyle/>
    <a:p>
      <a:pPr>
        <a:defRPr lang="ru-RU"/>
      </a:pPr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>
              <a:defRPr lang="ru-RU" sz="1300" b="1" i="0" u="none" strike="noStrike" kern="1200" spc="-1" baseline="0">
                <a:solidFill>
                  <a:srgbClr val="000000"/>
                </a:solidFill>
                <a:latin typeface="Arial" panose="020B0604020202020204"/>
                <a:ea typeface="+mn-ea"/>
                <a:cs typeface="+mn-cs"/>
              </a:defRPr>
            </a:pPr>
            <a:r>
              <a:rPr lang="ru-RU" sz="1300" b="1" strike="noStrike" spc="-1">
                <a:solidFill>
                  <a:srgbClr val="000000"/>
                </a:solidFill>
                <a:latin typeface="Arial" panose="020B0604020202020204"/>
              </a:rPr>
              <a:t>Неуспевающие</a:t>
            </a:r>
            <a:endParaRPr lang="ru-RU" sz="1300" b="1" strike="noStrike" spc="-1">
              <a:solidFill>
                <a:srgbClr val="000000"/>
              </a:solidFill>
              <a:latin typeface="Arial" panose="020B0604020202020204"/>
            </a:endParaRPr>
          </a:p>
        </c:rich>
      </c:tx>
      <c:layout/>
      <c:overlay val="0"/>
      <c:spPr>
        <a:noFill/>
        <a:ln w="0">
          <a:noFill/>
        </a:ln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- -</c:v>
                </c:pt>
              </c:strCache>
            </c:strRef>
          </c:tx>
          <c:spPr>
            <a:ln w="28800" cap="rnd" cmpd="sng" algn="ctr">
              <a:solidFill>
                <a:srgbClr val="B400B4"/>
              </a:solidFill>
              <a:prstDash val="solid"/>
              <a:round/>
            </a:ln>
          </c:spPr>
          <c:marker>
            <c:symbol val="square"/>
            <c:size val="8"/>
            <c:spPr>
              <a:solidFill>
                <a:srgbClr val="B400B4"/>
              </a:solidFill>
            </c:spPr>
          </c:marker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none" lIns="38100" tIns="19050" rIns="38100" bIns="19050" anchor="ctr" anchorCtr="1"/>
              <a:lstStyle/>
              <a:p>
                <a:pPr>
                  <a:defRPr lang="ru-RU" sz="1000" b="0" i="0" u="none" strike="noStrike" kern="1200" spc="-1" baseline="0">
                    <a:solidFill>
                      <a:srgbClr val="000000"/>
                    </a:solidFill>
                    <a:latin typeface="Arial" panose="020B0604020202020204"/>
                    <a:ea typeface="+mn-ea"/>
                    <a:cs typeface="+mn-cs"/>
                  </a:defRPr>
                </a:pPr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categories</c:f>
              <c:strCache>
                <c:ptCount val="32"/>
                <c:pt idx="0">
                  <c:v>К-3</c:v>
                </c:pt>
                <c:pt idx="1">
                  <c:v>К-21</c:v>
                </c:pt>
                <c:pt idx="2">
                  <c:v>К-22</c:v>
                </c:pt>
                <c:pt idx="3">
                  <c:v>К-23</c:v>
                </c:pt>
                <c:pt idx="4">
                  <c:v>К-31</c:v>
                </c:pt>
                <c:pt idx="5">
                  <c:v>К-32</c:v>
                </c:pt>
                <c:pt idx="6">
                  <c:v>К-33</c:v>
                </c:pt>
                <c:pt idx="7">
                  <c:v>К-41</c:v>
                </c:pt>
                <c:pt idx="8">
                  <c:v>К-42</c:v>
                </c:pt>
                <c:pt idx="9">
                  <c:v>Пд-1</c:v>
                </c:pt>
                <c:pt idx="10">
                  <c:v>Пд-2</c:v>
                </c:pt>
                <c:pt idx="11">
                  <c:v>Пд-4</c:v>
                </c:pt>
                <c:pt idx="12">
                  <c:v>Пд-21</c:v>
                </c:pt>
                <c:pt idx="13">
                  <c:v>Пд-22</c:v>
                </c:pt>
                <c:pt idx="14">
                  <c:v>Пд-24</c:v>
                </c:pt>
                <c:pt idx="15">
                  <c:v>Пд-31</c:v>
                </c:pt>
                <c:pt idx="16">
                  <c:v>Пд-32</c:v>
                </c:pt>
                <c:pt idx="17">
                  <c:v>Пд-41</c:v>
                </c:pt>
                <c:pt idx="18">
                  <c:v>Пд-42</c:v>
                </c:pt>
                <c:pt idx="19">
                  <c:v>Пд-3</c:v>
                </c:pt>
                <c:pt idx="20">
                  <c:v>Пд-23</c:v>
                </c:pt>
                <c:pt idx="21">
                  <c:v>Пд-33</c:v>
                </c:pt>
                <c:pt idx="22">
                  <c:v>М-31</c:v>
                </c:pt>
                <c:pt idx="23">
                  <c:v>Т-1</c:v>
                </c:pt>
                <c:pt idx="24">
                  <c:v>Тв-1</c:v>
                </c:pt>
                <c:pt idx="25">
                  <c:v>Тв-2</c:v>
                </c:pt>
                <c:pt idx="26">
                  <c:v>Тв-21</c:v>
                </c:pt>
                <c:pt idx="27">
                  <c:v>Тв-22</c:v>
                </c:pt>
                <c:pt idx="28">
                  <c:v>Тв-31</c:v>
                </c:pt>
                <c:pt idx="29">
                  <c:v>Тв-32</c:v>
                </c:pt>
                <c:pt idx="30">
                  <c:v>Бд-1</c:v>
                </c:pt>
                <c:pt idx="31">
                  <c:v>Бд-21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2"/>
                <c:pt idx="0">
                  <c:v>16</c:v>
                </c:pt>
                <c:pt idx="1">
                  <c:v>2</c:v>
                </c:pt>
                <c:pt idx="2">
                  <c:v>1</c:v>
                </c:pt>
                <c:pt idx="3">
                  <c:v>3</c:v>
                </c:pt>
                <c:pt idx="4">
                  <c:v>8</c:v>
                </c:pt>
                <c:pt idx="5">
                  <c:v>1</c:v>
                </c:pt>
                <c:pt idx="6">
                  <c:v>1</c:v>
                </c:pt>
                <c:pt idx="8">
                  <c:v>2</c:v>
                </c:pt>
                <c:pt idx="11">
                  <c:v>1</c:v>
                </c:pt>
                <c:pt idx="14">
                  <c:v>1</c:v>
                </c:pt>
                <c:pt idx="16">
                  <c:v>6</c:v>
                </c:pt>
                <c:pt idx="18">
                  <c:v>2</c:v>
                </c:pt>
                <c:pt idx="19">
                  <c:v>1</c:v>
                </c:pt>
                <c:pt idx="20">
                  <c:v>4</c:v>
                </c:pt>
                <c:pt idx="22">
                  <c:v>1</c:v>
                </c:pt>
                <c:pt idx="24">
                  <c:v>2</c:v>
                </c:pt>
                <c:pt idx="25">
                  <c:v>2</c:v>
                </c:pt>
                <c:pt idx="26">
                  <c:v>4</c:v>
                </c:pt>
                <c:pt idx="27">
                  <c:v>8</c:v>
                </c:pt>
                <c:pt idx="29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0" cap="flat" cmpd="sng" algn="ctr">
              <a:noFill/>
              <a:prstDash val="solid"/>
              <a:round/>
            </a:ln>
          </c:spPr>
        </c:hiLowLines>
        <c:marker val="1"/>
        <c:smooth val="0"/>
        <c:axId val="86681042"/>
        <c:axId val="49480885"/>
      </c:lineChart>
      <c:catAx>
        <c:axId val="8668104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0" cap="flat" cmpd="sng" algn="ctr">
            <a:solidFill>
              <a:srgbClr val="B3B3B3"/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ru-RU" sz="1000" b="0" i="0" u="none" strike="noStrike" kern="1200" spc="-1" baseline="0">
                <a:solidFill>
                  <a:srgbClr val="000000"/>
                </a:solidFill>
                <a:latin typeface="Arial" panose="020B0604020202020204"/>
                <a:ea typeface="+mn-ea"/>
                <a:cs typeface="+mn-cs"/>
              </a:defRPr>
            </a:pPr>
          </a:p>
        </c:txPr>
        <c:crossAx val="49480885"/>
        <c:crosses val="autoZero"/>
        <c:auto val="1"/>
        <c:lblAlgn val="ctr"/>
        <c:lblOffset val="100"/>
        <c:noMultiLvlLbl val="0"/>
      </c:catAx>
      <c:valAx>
        <c:axId val="49480885"/>
        <c:scaling>
          <c:orientation val="minMax"/>
        </c:scaling>
        <c:delete val="0"/>
        <c:axPos val="l"/>
        <c:majorGridlines>
          <c:spPr>
            <a:ln w="0" cap="flat" cmpd="sng" algn="ctr">
              <a:solidFill>
                <a:srgbClr val="B3B3B3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0" cap="flat" cmpd="sng" algn="ctr">
            <a:solidFill>
              <a:srgbClr val="B3B3B3"/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ru-RU" sz="1000" b="0" i="0" u="none" strike="noStrike" kern="1200" spc="-1" baseline="0">
                <a:solidFill>
                  <a:srgbClr val="000000"/>
                </a:solidFill>
                <a:latin typeface="Arial" panose="020B0604020202020204"/>
                <a:ea typeface="+mn-ea"/>
                <a:cs typeface="+mn-cs"/>
              </a:defRPr>
            </a:pPr>
          </a:p>
        </c:txPr>
        <c:crossAx val="86681042"/>
        <c:crosses val="autoZero"/>
        <c:crossBetween val="midCat"/>
      </c:valAx>
      <c:spPr>
        <a:noFill/>
        <a:ln w="0">
          <a:solidFill>
            <a:srgbClr val="B3B3B3"/>
          </a:solidFill>
        </a:ln>
      </c:spPr>
    </c:plotArea>
    <c:plotVisOnly val="1"/>
    <c:dispBlanksAs val="gap"/>
    <c:showDLblsOverMax val="1"/>
  </c:chart>
  <c:spPr>
    <a:solidFill>
      <a:srgbClr val="FFFFFF"/>
    </a:solidFill>
    <a:ln w="0">
      <a:noFill/>
    </a:ln>
  </c:spPr>
  <c:txPr>
    <a:bodyPr/>
    <a:lstStyle/>
    <a:p>
      <a:pPr>
        <a:defRPr lang="ru-RU"/>
      </a:pPr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>
              <a:defRPr lang="ru-RU" sz="1300" b="1" i="0" u="none" strike="noStrike" kern="1200" spc="-1" baseline="0">
                <a:solidFill>
                  <a:srgbClr val="000000"/>
                </a:solidFill>
                <a:latin typeface="Arial" panose="020B0604020202020204"/>
                <a:ea typeface="+mn-ea"/>
                <a:cs typeface="+mn-cs"/>
              </a:defRPr>
            </a:pPr>
            <a:r>
              <a:rPr lang="ru-RU" sz="1300" b="1" strike="noStrike" spc="-1">
                <a:solidFill>
                  <a:srgbClr val="000000"/>
                </a:solidFill>
                <a:latin typeface="Arial" panose="020B0604020202020204"/>
              </a:rPr>
              <a:t>С одной "3"</a:t>
            </a:r>
            <a:endParaRPr lang="ru-RU" sz="1300" b="1" strike="noStrike" spc="-1">
              <a:solidFill>
                <a:srgbClr val="000000"/>
              </a:solidFill>
              <a:latin typeface="Arial" panose="020B0604020202020204"/>
            </a:endParaRPr>
          </a:p>
        </c:rich>
      </c:tx>
      <c:layout/>
      <c:overlay val="0"/>
      <c:spPr>
        <a:noFill/>
        <a:ln w="0">
          <a:noFill/>
        </a:ln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Столбец B</c:v>
                </c:pt>
              </c:strCache>
            </c:strRef>
          </c:tx>
          <c:spPr>
            <a:ln w="28800" cap="rnd" cmpd="sng" algn="ctr">
              <a:solidFill>
                <a:srgbClr val="00B000"/>
              </a:solidFill>
              <a:prstDash val="solid"/>
              <a:round/>
            </a:ln>
          </c:spPr>
          <c:marker>
            <c:symbol val="square"/>
            <c:size val="8"/>
            <c:spPr>
              <a:solidFill>
                <a:srgbClr val="00B000"/>
              </a:solidFill>
            </c:spPr>
          </c:marker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none" lIns="38100" tIns="19050" rIns="38100" bIns="19050" anchor="ctr" anchorCtr="1"/>
              <a:lstStyle/>
              <a:p>
                <a:pPr>
                  <a:defRPr lang="ru-RU" sz="1000" b="0" i="0" u="none" strike="noStrike" kern="1200" spc="-1" baseline="0">
                    <a:solidFill>
                      <a:srgbClr val="000000"/>
                    </a:solidFill>
                    <a:latin typeface="Arial" panose="020B0604020202020204"/>
                    <a:ea typeface="+mn-ea"/>
                    <a:cs typeface="+mn-cs"/>
                  </a:defRPr>
                </a:pPr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categories</c:f>
              <c:strCache>
                <c:ptCount val="34"/>
                <c:pt idx="0">
                  <c:v>К-1</c:v>
                </c:pt>
                <c:pt idx="1">
                  <c:v>К-2</c:v>
                </c:pt>
                <c:pt idx="2">
                  <c:v>К-3</c:v>
                </c:pt>
                <c:pt idx="3">
                  <c:v>К-21</c:v>
                </c:pt>
                <c:pt idx="4">
                  <c:v>К-22</c:v>
                </c:pt>
                <c:pt idx="5">
                  <c:v>К-23</c:v>
                </c:pt>
                <c:pt idx="6">
                  <c:v>К-31</c:v>
                </c:pt>
                <c:pt idx="7">
                  <c:v>К-32</c:v>
                </c:pt>
                <c:pt idx="8">
                  <c:v>К-33</c:v>
                </c:pt>
                <c:pt idx="9">
                  <c:v>К-41</c:v>
                </c:pt>
                <c:pt idx="10">
                  <c:v>К-42</c:v>
                </c:pt>
                <c:pt idx="11">
                  <c:v>Пд-1</c:v>
                </c:pt>
                <c:pt idx="12">
                  <c:v>Пд-2</c:v>
                </c:pt>
                <c:pt idx="13">
                  <c:v>Пд-4</c:v>
                </c:pt>
                <c:pt idx="14">
                  <c:v>Пд-21</c:v>
                </c:pt>
                <c:pt idx="15">
                  <c:v>Пд-22</c:v>
                </c:pt>
                <c:pt idx="16">
                  <c:v>Пд-24</c:v>
                </c:pt>
                <c:pt idx="17">
                  <c:v>Пд-31</c:v>
                </c:pt>
                <c:pt idx="18">
                  <c:v>Пд-32</c:v>
                </c:pt>
                <c:pt idx="19">
                  <c:v>Пд-41</c:v>
                </c:pt>
                <c:pt idx="20">
                  <c:v>Пд-42</c:v>
                </c:pt>
                <c:pt idx="21">
                  <c:v>Пд-3</c:v>
                </c:pt>
                <c:pt idx="22">
                  <c:v>Пд-23</c:v>
                </c:pt>
                <c:pt idx="23">
                  <c:v>Пд-33</c:v>
                </c:pt>
                <c:pt idx="24">
                  <c:v>М-31</c:v>
                </c:pt>
                <c:pt idx="25">
                  <c:v>Т-1</c:v>
                </c:pt>
                <c:pt idx="26">
                  <c:v>Тв-1</c:v>
                </c:pt>
                <c:pt idx="27">
                  <c:v>Тв-2</c:v>
                </c:pt>
                <c:pt idx="28">
                  <c:v>Тв-21</c:v>
                </c:pt>
                <c:pt idx="29">
                  <c:v>Тв-22</c:v>
                </c:pt>
                <c:pt idx="30">
                  <c:v>Тв-31</c:v>
                </c:pt>
                <c:pt idx="31">
                  <c:v>Тв-32</c:v>
                </c:pt>
                <c:pt idx="32">
                  <c:v>Бд-1</c:v>
                </c:pt>
                <c:pt idx="33">
                  <c:v>Бд-21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4"/>
                <c:pt idx="0">
                  <c:v>1</c:v>
                </c:pt>
                <c:pt idx="1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8">
                  <c:v>2</c:v>
                </c:pt>
                <c:pt idx="9">
                  <c:v>2</c:v>
                </c:pt>
                <c:pt idx="11">
                  <c:v>2</c:v>
                </c:pt>
                <c:pt idx="12">
                  <c:v>5</c:v>
                </c:pt>
                <c:pt idx="13">
                  <c:v>3</c:v>
                </c:pt>
                <c:pt idx="14">
                  <c:v>5</c:v>
                </c:pt>
                <c:pt idx="16">
                  <c:v>3</c:v>
                </c:pt>
                <c:pt idx="18">
                  <c:v>4</c:v>
                </c:pt>
                <c:pt idx="20">
                  <c:v>4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5">
                  <c:v>3</c:v>
                </c:pt>
                <c:pt idx="26">
                  <c:v>1</c:v>
                </c:pt>
                <c:pt idx="27">
                  <c:v>2</c:v>
                </c:pt>
                <c:pt idx="30">
                  <c:v>3</c:v>
                </c:pt>
                <c:pt idx="32">
                  <c:v>6</c:v>
                </c:pt>
                <c:pt idx="33">
                  <c:v>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0" cap="flat" cmpd="sng" algn="ctr">
              <a:noFill/>
              <a:prstDash val="solid"/>
              <a:round/>
            </a:ln>
          </c:spPr>
        </c:hiLowLines>
        <c:marker val="1"/>
        <c:smooth val="0"/>
        <c:axId val="95962432"/>
        <c:axId val="61388025"/>
      </c:lineChart>
      <c:catAx>
        <c:axId val="959624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0" cap="flat" cmpd="sng" algn="ctr">
            <a:solidFill>
              <a:srgbClr val="B3B3B3"/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ru-RU" sz="1000" b="0" i="0" u="none" strike="noStrike" kern="1200" spc="-1" baseline="0">
                <a:solidFill>
                  <a:srgbClr val="000000"/>
                </a:solidFill>
                <a:latin typeface="Arial" panose="020B0604020202020204"/>
                <a:ea typeface="+mn-ea"/>
                <a:cs typeface="+mn-cs"/>
              </a:defRPr>
            </a:pPr>
          </a:p>
        </c:txPr>
        <c:crossAx val="61388025"/>
        <c:crosses val="autoZero"/>
        <c:auto val="1"/>
        <c:lblAlgn val="ctr"/>
        <c:lblOffset val="100"/>
        <c:noMultiLvlLbl val="0"/>
      </c:catAx>
      <c:valAx>
        <c:axId val="61388025"/>
        <c:scaling>
          <c:orientation val="minMax"/>
        </c:scaling>
        <c:delete val="0"/>
        <c:axPos val="l"/>
        <c:majorGridlines>
          <c:spPr>
            <a:ln w="0" cap="flat" cmpd="sng" algn="ctr">
              <a:solidFill>
                <a:srgbClr val="B3B3B3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0" cap="flat" cmpd="sng" algn="ctr">
            <a:solidFill>
              <a:srgbClr val="B3B3B3"/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ru-RU" sz="1000" b="0" i="0" u="none" strike="noStrike" kern="1200" spc="-1" baseline="0">
                <a:solidFill>
                  <a:srgbClr val="000000"/>
                </a:solidFill>
                <a:latin typeface="Arial" panose="020B0604020202020204"/>
                <a:ea typeface="+mn-ea"/>
                <a:cs typeface="+mn-cs"/>
              </a:defRPr>
            </a:pPr>
          </a:p>
        </c:txPr>
        <c:crossAx val="95962432"/>
        <c:crosses val="autoZero"/>
        <c:crossBetween val="midCat"/>
      </c:valAx>
      <c:spPr>
        <a:noFill/>
        <a:ln w="0">
          <a:solidFill>
            <a:srgbClr val="B3B3B3"/>
          </a:solidFill>
        </a:ln>
      </c:spPr>
    </c:plotArea>
    <c:plotVisOnly val="1"/>
    <c:dispBlanksAs val="gap"/>
    <c:showDLblsOverMax val="1"/>
  </c:chart>
  <c:spPr>
    <a:solidFill>
      <a:srgbClr val="FFFFFF"/>
    </a:solidFill>
    <a:ln w="0">
      <a:noFill/>
    </a:ln>
  </c:spPr>
  <c:txPr>
    <a:bodyPr/>
    <a:lstStyle/>
    <a:p>
      <a:pPr>
        <a:defRPr lang="ru-RU"/>
      </a:pPr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Абсолютная успеваемость</c:v>
                </c:pt>
              </c:strCache>
            </c:strRef>
          </c:tx>
          <c:spPr>
            <a:solidFill>
              <a:srgbClr val="004586"/>
            </a:solidFill>
            <a:ln w="0">
              <a:noFill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none" lIns="38100" tIns="19050" rIns="38100" bIns="19050" anchor="ctr" anchorCtr="1"/>
              <a:lstStyle/>
              <a:p>
                <a:pPr>
                  <a:defRPr lang="ru-RU" sz="1000" b="0" i="0" u="none" strike="noStrike" kern="1200" spc="-1" baseline="0">
                    <a:solidFill>
                      <a:srgbClr val="000000"/>
                    </a:solidFill>
                    <a:latin typeface="Arial" panose="020B0604020202020204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categories</c:f>
              <c:strCache>
                <c:ptCount val="24"/>
                <c:pt idx="0">
                  <c:v>Абдрашитова С.З.</c:v>
                </c:pt>
                <c:pt idx="1">
                  <c:v>Батарёва А.А.</c:v>
                </c:pt>
                <c:pt idx="2">
                  <c:v>Ганина Е.В.</c:v>
                </c:pt>
                <c:pt idx="3">
                  <c:v>Генке Е.А.</c:v>
                </c:pt>
                <c:pt idx="4">
                  <c:v>Дмитриева К.А.</c:v>
                </c:pt>
                <c:pt idx="5">
                  <c:v>Дудырев М.М.</c:v>
                </c:pt>
                <c:pt idx="6">
                  <c:v>Ерофеева В.А.</c:v>
                </c:pt>
                <c:pt idx="7">
                  <c:v>Кабанова Е.И.</c:v>
                </c:pt>
                <c:pt idx="8">
                  <c:v>Кузнецова М.И.</c:v>
                </c:pt>
                <c:pt idx="9">
                  <c:v>Куркина А.А.</c:v>
                </c:pt>
                <c:pt idx="10">
                  <c:v>Куркова А.Г.</c:v>
                </c:pt>
                <c:pt idx="11">
                  <c:v>Малина Л.М.</c:v>
                </c:pt>
                <c:pt idx="12">
                  <c:v>Маркина Е.А.</c:v>
                </c:pt>
                <c:pt idx="13">
                  <c:v>Масеева Р.В.</c:v>
                </c:pt>
                <c:pt idx="14">
                  <c:v>Поторжнова Е.А.</c:v>
                </c:pt>
                <c:pt idx="15">
                  <c:v>Самохина Т.Ю.</c:v>
                </c:pt>
                <c:pt idx="16">
                  <c:v>Сидорова И.А.</c:v>
                </c:pt>
                <c:pt idx="17">
                  <c:v>Силантьева А.В.</c:v>
                </c:pt>
                <c:pt idx="18">
                  <c:v>Сорокина С.В.</c:v>
                </c:pt>
                <c:pt idx="19">
                  <c:v>Сундукова О.В.</c:v>
                </c:pt>
                <c:pt idx="20">
                  <c:v>Фатеев А.Г</c:v>
                </c:pt>
                <c:pt idx="21">
                  <c:v>Фризен И.В.</c:v>
                </c:pt>
                <c:pt idx="22">
                  <c:v>Чернова К.С.</c:v>
                </c:pt>
                <c:pt idx="23">
                  <c:v>Щербина А.С.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4"/>
                <c:pt idx="0">
                  <c:v>98</c:v>
                </c:pt>
                <c:pt idx="1">
                  <c:v>100</c:v>
                </c:pt>
                <c:pt idx="2">
                  <c:v>94.1</c:v>
                </c:pt>
                <c:pt idx="3">
                  <c:v>100</c:v>
                </c:pt>
                <c:pt idx="4">
                  <c:v>96.6</c:v>
                </c:pt>
                <c:pt idx="5">
                  <c:v>95.6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98.3</c:v>
                </c:pt>
                <c:pt idx="10">
                  <c:v>98.4</c:v>
                </c:pt>
                <c:pt idx="11">
                  <c:v>100</c:v>
                </c:pt>
                <c:pt idx="12">
                  <c:v>100</c:v>
                </c:pt>
                <c:pt idx="13">
                  <c:v>98.6</c:v>
                </c:pt>
                <c:pt idx="14">
                  <c:v>100</c:v>
                </c:pt>
                <c:pt idx="15">
                  <c:v>99.3</c:v>
                </c:pt>
                <c:pt idx="16">
                  <c:v>97.9</c:v>
                </c:pt>
                <c:pt idx="17">
                  <c:v>98</c:v>
                </c:pt>
                <c:pt idx="18">
                  <c:v>100</c:v>
                </c:pt>
                <c:pt idx="19">
                  <c:v>100</c:v>
                </c:pt>
                <c:pt idx="20">
                  <c:v>99.5</c:v>
                </c:pt>
                <c:pt idx="21">
                  <c:v>96.9</c:v>
                </c:pt>
                <c:pt idx="22">
                  <c:v>99.5</c:v>
                </c:pt>
                <c:pt idx="23">
                  <c:v>98.4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Качество знаний</c:v>
                </c:pt>
              </c:strCache>
            </c:strRef>
          </c:tx>
          <c:spPr>
            <a:solidFill>
              <a:srgbClr val="FF420E"/>
            </a:solidFill>
            <a:ln w="0">
              <a:noFill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none" lIns="38100" tIns="19050" rIns="38100" bIns="19050" anchor="ctr" anchorCtr="1"/>
              <a:lstStyle/>
              <a:p>
                <a:pPr>
                  <a:defRPr lang="ru-RU" sz="1000" b="0" i="0" u="none" strike="noStrike" kern="1200" spc="-1" baseline="0">
                    <a:solidFill>
                      <a:srgbClr val="000000"/>
                    </a:solidFill>
                    <a:latin typeface="Arial" panose="020B0604020202020204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categories</c:f>
              <c:strCache>
                <c:ptCount val="24"/>
                <c:pt idx="0">
                  <c:v>Абдрашитова С.З.</c:v>
                </c:pt>
                <c:pt idx="1">
                  <c:v>Батарёва А.А.</c:v>
                </c:pt>
                <c:pt idx="2">
                  <c:v>Ганина Е.В.</c:v>
                </c:pt>
                <c:pt idx="3">
                  <c:v>Генке Е.А.</c:v>
                </c:pt>
                <c:pt idx="4">
                  <c:v>Дмитриева К.А.</c:v>
                </c:pt>
                <c:pt idx="5">
                  <c:v>Дудырев М.М.</c:v>
                </c:pt>
                <c:pt idx="6">
                  <c:v>Ерофеева В.А.</c:v>
                </c:pt>
                <c:pt idx="7">
                  <c:v>Кабанова Е.И.</c:v>
                </c:pt>
                <c:pt idx="8">
                  <c:v>Кузнецова М.И.</c:v>
                </c:pt>
                <c:pt idx="9">
                  <c:v>Куркина А.А.</c:v>
                </c:pt>
                <c:pt idx="10">
                  <c:v>Куркова А.Г.</c:v>
                </c:pt>
                <c:pt idx="11">
                  <c:v>Малина Л.М.</c:v>
                </c:pt>
                <c:pt idx="12">
                  <c:v>Маркина Е.А.</c:v>
                </c:pt>
                <c:pt idx="13">
                  <c:v>Масеева Р.В.</c:v>
                </c:pt>
                <c:pt idx="14">
                  <c:v>Поторжнова Е.А.</c:v>
                </c:pt>
                <c:pt idx="15">
                  <c:v>Самохина Т.Ю.</c:v>
                </c:pt>
                <c:pt idx="16">
                  <c:v>Сидорова И.А.</c:v>
                </c:pt>
                <c:pt idx="17">
                  <c:v>Силантьева А.В.</c:v>
                </c:pt>
                <c:pt idx="18">
                  <c:v>Сорокина С.В.</c:v>
                </c:pt>
                <c:pt idx="19">
                  <c:v>Сундукова О.В.</c:v>
                </c:pt>
                <c:pt idx="20">
                  <c:v>Фатеев А.Г</c:v>
                </c:pt>
                <c:pt idx="21">
                  <c:v>Фризен И.В.</c:v>
                </c:pt>
                <c:pt idx="22">
                  <c:v>Чернова К.С.</c:v>
                </c:pt>
                <c:pt idx="23">
                  <c:v>Щербина А.С.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24"/>
                <c:pt idx="0">
                  <c:v>65.4</c:v>
                </c:pt>
                <c:pt idx="1">
                  <c:v>77.5</c:v>
                </c:pt>
                <c:pt idx="2">
                  <c:v>69.5</c:v>
                </c:pt>
                <c:pt idx="3">
                  <c:v>94.3</c:v>
                </c:pt>
                <c:pt idx="4">
                  <c:v>80.2</c:v>
                </c:pt>
                <c:pt idx="5">
                  <c:v>95.6</c:v>
                </c:pt>
                <c:pt idx="6">
                  <c:v>86.4</c:v>
                </c:pt>
                <c:pt idx="7">
                  <c:v>83</c:v>
                </c:pt>
                <c:pt idx="8">
                  <c:v>81.7</c:v>
                </c:pt>
                <c:pt idx="9">
                  <c:v>62.4</c:v>
                </c:pt>
                <c:pt idx="10">
                  <c:v>77.8</c:v>
                </c:pt>
                <c:pt idx="11">
                  <c:v>94.6</c:v>
                </c:pt>
                <c:pt idx="12">
                  <c:v>95</c:v>
                </c:pt>
                <c:pt idx="13">
                  <c:v>98.2</c:v>
                </c:pt>
                <c:pt idx="14">
                  <c:v>96.3</c:v>
                </c:pt>
                <c:pt idx="15">
                  <c:v>91.7</c:v>
                </c:pt>
                <c:pt idx="16">
                  <c:v>82.7</c:v>
                </c:pt>
                <c:pt idx="17">
                  <c:v>54.5</c:v>
                </c:pt>
                <c:pt idx="18">
                  <c:v>88.7</c:v>
                </c:pt>
                <c:pt idx="19">
                  <c:v>87.3</c:v>
                </c:pt>
                <c:pt idx="20">
                  <c:v>71.6</c:v>
                </c:pt>
                <c:pt idx="21">
                  <c:v>96.9</c:v>
                </c:pt>
                <c:pt idx="22">
                  <c:v>78.4</c:v>
                </c:pt>
                <c:pt idx="23">
                  <c:v>88</c:v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СОУ</c:v>
                </c:pt>
              </c:strCache>
            </c:strRef>
          </c:tx>
          <c:spPr>
            <a:solidFill>
              <a:srgbClr val="FFD320"/>
            </a:solidFill>
            <a:ln w="0">
              <a:noFill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none" lIns="38100" tIns="19050" rIns="38100" bIns="19050" anchor="ctr" anchorCtr="1"/>
              <a:lstStyle/>
              <a:p>
                <a:pPr>
                  <a:defRPr lang="ru-RU" sz="1000" b="0" i="0" u="none" strike="noStrike" kern="1200" spc="-1" baseline="0">
                    <a:solidFill>
                      <a:srgbClr val="000000"/>
                    </a:solidFill>
                    <a:latin typeface="Arial" panose="020B0604020202020204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categories</c:f>
              <c:strCache>
                <c:ptCount val="24"/>
                <c:pt idx="0">
                  <c:v>Абдрашитова С.З.</c:v>
                </c:pt>
                <c:pt idx="1">
                  <c:v>Батарёва А.А.</c:v>
                </c:pt>
                <c:pt idx="2">
                  <c:v>Ганина Е.В.</c:v>
                </c:pt>
                <c:pt idx="3">
                  <c:v>Генке Е.А.</c:v>
                </c:pt>
                <c:pt idx="4">
                  <c:v>Дмитриева К.А.</c:v>
                </c:pt>
                <c:pt idx="5">
                  <c:v>Дудырев М.М.</c:v>
                </c:pt>
                <c:pt idx="6">
                  <c:v>Ерофеева В.А.</c:v>
                </c:pt>
                <c:pt idx="7">
                  <c:v>Кабанова Е.И.</c:v>
                </c:pt>
                <c:pt idx="8">
                  <c:v>Кузнецова М.И.</c:v>
                </c:pt>
                <c:pt idx="9">
                  <c:v>Куркина А.А.</c:v>
                </c:pt>
                <c:pt idx="10">
                  <c:v>Куркова А.Г.</c:v>
                </c:pt>
                <c:pt idx="11">
                  <c:v>Малина Л.М.</c:v>
                </c:pt>
                <c:pt idx="12">
                  <c:v>Маркина Е.А.</c:v>
                </c:pt>
                <c:pt idx="13">
                  <c:v>Масеева Р.В.</c:v>
                </c:pt>
                <c:pt idx="14">
                  <c:v>Поторжнова Е.А.</c:v>
                </c:pt>
                <c:pt idx="15">
                  <c:v>Самохина Т.Ю.</c:v>
                </c:pt>
                <c:pt idx="16">
                  <c:v>Сидорова И.А.</c:v>
                </c:pt>
                <c:pt idx="17">
                  <c:v>Силантьева А.В.</c:v>
                </c:pt>
                <c:pt idx="18">
                  <c:v>Сорокина С.В.</c:v>
                </c:pt>
                <c:pt idx="19">
                  <c:v>Сундукова О.В.</c:v>
                </c:pt>
                <c:pt idx="20">
                  <c:v>Фатеев А.Г</c:v>
                </c:pt>
                <c:pt idx="21">
                  <c:v>Фризен И.В.</c:v>
                </c:pt>
                <c:pt idx="22">
                  <c:v>Чернова К.С.</c:v>
                </c:pt>
                <c:pt idx="23">
                  <c:v>Щербина А.С.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24"/>
                <c:pt idx="0">
                  <c:v>61</c:v>
                </c:pt>
                <c:pt idx="1">
                  <c:v>90.2</c:v>
                </c:pt>
                <c:pt idx="2">
                  <c:v>59</c:v>
                </c:pt>
                <c:pt idx="3">
                  <c:v>73.3</c:v>
                </c:pt>
                <c:pt idx="4">
                  <c:v>66.4</c:v>
                </c:pt>
                <c:pt idx="5">
                  <c:v>96.2</c:v>
                </c:pt>
                <c:pt idx="6">
                  <c:v>73.8</c:v>
                </c:pt>
                <c:pt idx="7">
                  <c:v>67</c:v>
                </c:pt>
                <c:pt idx="8">
                  <c:v>64.6</c:v>
                </c:pt>
                <c:pt idx="9">
                  <c:v>64.2</c:v>
                </c:pt>
                <c:pt idx="10">
                  <c:v>70.6</c:v>
                </c:pt>
                <c:pt idx="11">
                  <c:v>83.6</c:v>
                </c:pt>
                <c:pt idx="12">
                  <c:v>75.8</c:v>
                </c:pt>
                <c:pt idx="13">
                  <c:v>94.6</c:v>
                </c:pt>
                <c:pt idx="14">
                  <c:v>86.2</c:v>
                </c:pt>
                <c:pt idx="15">
                  <c:v>80.9</c:v>
                </c:pt>
                <c:pt idx="16">
                  <c:v>72.2</c:v>
                </c:pt>
                <c:pt idx="17">
                  <c:v>53.3</c:v>
                </c:pt>
                <c:pt idx="18">
                  <c:v>79.5</c:v>
                </c:pt>
                <c:pt idx="19">
                  <c:v>66.1</c:v>
                </c:pt>
                <c:pt idx="20">
                  <c:v>70.6</c:v>
                </c:pt>
                <c:pt idx="21">
                  <c:v>80.7</c:v>
                </c:pt>
                <c:pt idx="22">
                  <c:v>68.3</c:v>
                </c:pt>
                <c:pt idx="23">
                  <c:v>70.3</c:v>
                </c:pt>
              </c:numCache>
            </c:numRef>
          </c:val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Средний балл</c:v>
                </c:pt>
              </c:strCache>
            </c:strRef>
          </c:tx>
          <c:spPr>
            <a:solidFill>
              <a:srgbClr val="579D1C"/>
            </a:solidFill>
            <a:ln w="0">
              <a:noFill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none" lIns="38100" tIns="19050" rIns="38100" bIns="19050" anchor="ctr" anchorCtr="1"/>
              <a:lstStyle/>
              <a:p>
                <a:pPr>
                  <a:defRPr lang="ru-RU" sz="1000" b="0" i="0" u="none" strike="noStrike" kern="1200" spc="-1" baseline="0">
                    <a:solidFill>
                      <a:srgbClr val="000000"/>
                    </a:solidFill>
                    <a:latin typeface="Arial" panose="020B0604020202020204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categories</c:f>
              <c:strCache>
                <c:ptCount val="24"/>
                <c:pt idx="0">
                  <c:v>Абдрашитова С.З.</c:v>
                </c:pt>
                <c:pt idx="1">
                  <c:v>Батарёва А.А.</c:v>
                </c:pt>
                <c:pt idx="2">
                  <c:v>Ганина Е.В.</c:v>
                </c:pt>
                <c:pt idx="3">
                  <c:v>Генке Е.А.</c:v>
                </c:pt>
                <c:pt idx="4">
                  <c:v>Дмитриева К.А.</c:v>
                </c:pt>
                <c:pt idx="5">
                  <c:v>Дудырев М.М.</c:v>
                </c:pt>
                <c:pt idx="6">
                  <c:v>Ерофеева В.А.</c:v>
                </c:pt>
                <c:pt idx="7">
                  <c:v>Кабанова Е.И.</c:v>
                </c:pt>
                <c:pt idx="8">
                  <c:v>Кузнецова М.И.</c:v>
                </c:pt>
                <c:pt idx="9">
                  <c:v>Куркина А.А.</c:v>
                </c:pt>
                <c:pt idx="10">
                  <c:v>Куркова А.Г.</c:v>
                </c:pt>
                <c:pt idx="11">
                  <c:v>Малина Л.М.</c:v>
                </c:pt>
                <c:pt idx="12">
                  <c:v>Маркина Е.А.</c:v>
                </c:pt>
                <c:pt idx="13">
                  <c:v>Масеева Р.В.</c:v>
                </c:pt>
                <c:pt idx="14">
                  <c:v>Поторжнова Е.А.</c:v>
                </c:pt>
                <c:pt idx="15">
                  <c:v>Самохина Т.Ю.</c:v>
                </c:pt>
                <c:pt idx="16">
                  <c:v>Сидорова И.А.</c:v>
                </c:pt>
                <c:pt idx="17">
                  <c:v>Силантьева А.В.</c:v>
                </c:pt>
                <c:pt idx="18">
                  <c:v>Сорокина С.В.</c:v>
                </c:pt>
                <c:pt idx="19">
                  <c:v>Сундукова О.В.</c:v>
                </c:pt>
                <c:pt idx="20">
                  <c:v>Фатеев А.Г</c:v>
                </c:pt>
                <c:pt idx="21">
                  <c:v>Фризен И.В.</c:v>
                </c:pt>
                <c:pt idx="22">
                  <c:v>Чернова К.С.</c:v>
                </c:pt>
                <c:pt idx="23">
                  <c:v>Щербина А.С.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24"/>
                <c:pt idx="0">
                  <c:v>3.8</c:v>
                </c:pt>
                <c:pt idx="1">
                  <c:v>4</c:v>
                </c:pt>
                <c:pt idx="2">
                  <c:v>3.8</c:v>
                </c:pt>
                <c:pt idx="3">
                  <c:v>4.3</c:v>
                </c:pt>
                <c:pt idx="4">
                  <c:v>4</c:v>
                </c:pt>
                <c:pt idx="5">
                  <c:v>4.8</c:v>
                </c:pt>
                <c:pt idx="6">
                  <c:v>4.2</c:v>
                </c:pt>
                <c:pt idx="7">
                  <c:v>4</c:v>
                </c:pt>
                <c:pt idx="8">
                  <c:v>3.9</c:v>
                </c:pt>
                <c:pt idx="9">
                  <c:v>3.9</c:v>
                </c:pt>
                <c:pt idx="10">
                  <c:v>4.1</c:v>
                </c:pt>
                <c:pt idx="11">
                  <c:v>4.5</c:v>
                </c:pt>
                <c:pt idx="12">
                  <c:v>4.3</c:v>
                </c:pt>
                <c:pt idx="13">
                  <c:v>4.8</c:v>
                </c:pt>
                <c:pt idx="14">
                  <c:v>4.6</c:v>
                </c:pt>
                <c:pt idx="15">
                  <c:v>4.4</c:v>
                </c:pt>
                <c:pt idx="16">
                  <c:v>4.2</c:v>
                </c:pt>
                <c:pt idx="17">
                  <c:v>3.6</c:v>
                </c:pt>
                <c:pt idx="18">
                  <c:v>4.4</c:v>
                </c:pt>
                <c:pt idx="19">
                  <c:v>4</c:v>
                </c:pt>
                <c:pt idx="20">
                  <c:v>4.1</c:v>
                </c:pt>
                <c:pt idx="21">
                  <c:v>4.4</c:v>
                </c:pt>
                <c:pt idx="22">
                  <c:v>4.1</c:v>
                </c:pt>
                <c:pt idx="23">
                  <c:v>4.1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9091689"/>
        <c:axId val="50283353"/>
      </c:barChart>
      <c:catAx>
        <c:axId val="29091689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0" cap="flat" cmpd="sng" algn="ctr">
            <a:solidFill>
              <a:srgbClr val="B3B3B3"/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ru-RU" sz="1000" b="0" i="0" u="none" strike="noStrike" kern="1200" spc="-1" baseline="0">
                <a:solidFill>
                  <a:srgbClr val="000000"/>
                </a:solidFill>
                <a:latin typeface="Arial" panose="020B0604020202020204"/>
                <a:ea typeface="+mn-ea"/>
                <a:cs typeface="+mn-cs"/>
              </a:defRPr>
            </a:pPr>
          </a:p>
        </c:txPr>
        <c:crossAx val="50283353"/>
        <c:crosses val="autoZero"/>
        <c:auto val="1"/>
        <c:lblAlgn val="ctr"/>
        <c:lblOffset val="100"/>
        <c:noMultiLvlLbl val="0"/>
      </c:catAx>
      <c:valAx>
        <c:axId val="50283353"/>
        <c:scaling>
          <c:orientation val="minMax"/>
        </c:scaling>
        <c:delete val="0"/>
        <c:axPos val="b"/>
        <c:majorGridlines>
          <c:spPr>
            <a:ln w="0" cap="flat" cmpd="sng" algn="ctr">
              <a:solidFill>
                <a:srgbClr val="B3B3B3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0" cap="flat" cmpd="sng" algn="ctr">
            <a:solidFill>
              <a:srgbClr val="B3B3B3"/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ru-RU" sz="1000" b="0" i="0" u="none" strike="noStrike" kern="1200" spc="-1" baseline="0">
                <a:solidFill>
                  <a:srgbClr val="000000"/>
                </a:solidFill>
                <a:latin typeface="Arial" panose="020B0604020202020204"/>
                <a:ea typeface="+mn-ea"/>
                <a:cs typeface="+mn-cs"/>
              </a:defRPr>
            </a:pPr>
          </a:p>
        </c:txPr>
        <c:crossAx val="29091689"/>
        <c:crosses val="autoZero"/>
        <c:crossBetween val="between"/>
      </c:valAx>
      <c:spPr>
        <a:noFill/>
        <a:ln w="0">
          <a:solidFill>
            <a:srgbClr val="B3B3B3"/>
          </a:solidFill>
        </a:ln>
      </c:spPr>
    </c:plotArea>
    <c:legend>
      <c:legendPos val="b"/>
      <c:layout/>
      <c:overlay val="0"/>
      <c:spPr>
        <a:noFill/>
        <a:ln w="0">
          <a:noFill/>
        </a:ln>
      </c:spPr>
      <c:txPr>
        <a:bodyPr rot="0" spcFirstLastPara="0" vertOverflow="ellipsis" vert="horz" wrap="square" anchor="ctr" anchorCtr="1"/>
        <a:lstStyle/>
        <a:p>
          <a:pPr>
            <a:defRPr lang="ru-RU" sz="1000" b="0" i="0" u="none" strike="noStrike" kern="1200" spc="-1" baseline="0">
              <a:solidFill>
                <a:srgbClr val="000000"/>
              </a:solidFill>
              <a:latin typeface="Arial" panose="020B0604020202020204"/>
              <a:ea typeface="+mn-ea"/>
              <a:cs typeface="+mn-cs"/>
            </a:defRPr>
          </a:pPr>
        </a:p>
      </c:txPr>
    </c:legend>
    <c:plotVisOnly val="1"/>
    <c:dispBlanksAs val="gap"/>
    <c:showDLblsOverMax val="1"/>
  </c:chart>
  <c:spPr>
    <a:solidFill>
      <a:srgbClr val="FFFFFF"/>
    </a:solidFill>
    <a:ln w="0">
      <a:noFill/>
    </a:ln>
  </c:spPr>
  <c:txPr>
    <a:bodyPr/>
    <a:lstStyle/>
    <a:p>
      <a:pPr>
        <a:defRPr lang="ru-RU"/>
      </a:pPr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Абсолютная успеваемость</c:v>
                </c:pt>
              </c:strCache>
            </c:strRef>
          </c:tx>
          <c:spPr>
            <a:solidFill>
              <a:srgbClr val="004586"/>
            </a:solidFill>
            <a:ln w="0">
              <a:noFill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none" lIns="38100" tIns="19050" rIns="38100" bIns="19050" anchor="ctr" anchorCtr="1"/>
              <a:lstStyle/>
              <a:p>
                <a:pPr>
                  <a:defRPr lang="ru-RU" sz="1000" b="0" i="0" u="none" strike="noStrike" kern="1200" spc="-1" baseline="0">
                    <a:solidFill>
                      <a:srgbClr val="000000"/>
                    </a:solidFill>
                    <a:latin typeface="Arial" panose="020B0604020202020204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categories</c:f>
              <c:strCache>
                <c:ptCount val="17"/>
                <c:pt idx="0">
                  <c:v>Абрамова А.А.</c:v>
                </c:pt>
                <c:pt idx="1">
                  <c:v>Бесчетвертева Т.Ю.</c:v>
                </c:pt>
                <c:pt idx="2">
                  <c:v>Гончарова И.С.</c:v>
                </c:pt>
                <c:pt idx="3">
                  <c:v>Дудикова С.М.</c:v>
                </c:pt>
                <c:pt idx="4">
                  <c:v>Еграшкина Т.Н.</c:v>
                </c:pt>
                <c:pt idx="5">
                  <c:v>Кадирова А.В.</c:v>
                </c:pt>
                <c:pt idx="6">
                  <c:v>Кузнецова Л.П.</c:v>
                </c:pt>
                <c:pt idx="7">
                  <c:v>Мансурова Г.И.</c:v>
                </c:pt>
                <c:pt idx="8">
                  <c:v>Микка Н.Ю.</c:v>
                </c:pt>
                <c:pt idx="9">
                  <c:v>Насретдинова Н.В.</c:v>
                </c:pt>
                <c:pt idx="10">
                  <c:v>Постнова Е.В.</c:v>
                </c:pt>
                <c:pt idx="11">
                  <c:v>Ракипова Р.Х.</c:v>
                </c:pt>
                <c:pt idx="12">
                  <c:v>Типикина Н.А.</c:v>
                </c:pt>
                <c:pt idx="13">
                  <c:v>Торопыгина Е.А.</c:v>
                </c:pt>
                <c:pt idx="14">
                  <c:v>Рыжкова Р.А.</c:v>
                </c:pt>
                <c:pt idx="15">
                  <c:v>Сушок Е.А.</c:v>
                </c:pt>
                <c:pt idx="16">
                  <c:v>Черняева Л.В.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7"/>
                <c:pt idx="0">
                  <c:v>0.91</c:v>
                </c:pt>
                <c:pt idx="1">
                  <c:v>99</c:v>
                </c:pt>
                <c:pt idx="2">
                  <c:v>90.7</c:v>
                </c:pt>
                <c:pt idx="3">
                  <c:v>98.9</c:v>
                </c:pt>
                <c:pt idx="4">
                  <c:v>99.5</c:v>
                </c:pt>
                <c:pt idx="5">
                  <c:v>100</c:v>
                </c:pt>
                <c:pt idx="6">
                  <c:v>98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95.8</c:v>
                </c:pt>
                <c:pt idx="11">
                  <c:v>90</c:v>
                </c:pt>
                <c:pt idx="12">
                  <c:v>99.1</c:v>
                </c:pt>
                <c:pt idx="13">
                  <c:v>96.2</c:v>
                </c:pt>
                <c:pt idx="14">
                  <c:v>100</c:v>
                </c:pt>
                <c:pt idx="15">
                  <c:v>100</c:v>
                </c:pt>
                <c:pt idx="16">
                  <c:v>95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Качество знаний</c:v>
                </c:pt>
              </c:strCache>
            </c:strRef>
          </c:tx>
          <c:spPr>
            <a:solidFill>
              <a:srgbClr val="FF420E"/>
            </a:solidFill>
            <a:ln w="0">
              <a:noFill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none" lIns="38100" tIns="19050" rIns="38100" bIns="19050" anchor="ctr" anchorCtr="1"/>
              <a:lstStyle/>
              <a:p>
                <a:pPr>
                  <a:defRPr lang="ru-RU" sz="1000" b="0" i="0" u="none" strike="noStrike" kern="1200" spc="-1" baseline="0">
                    <a:solidFill>
                      <a:srgbClr val="000000"/>
                    </a:solidFill>
                    <a:latin typeface="Arial" panose="020B0604020202020204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categories</c:f>
              <c:strCache>
                <c:ptCount val="17"/>
                <c:pt idx="0">
                  <c:v>Абрамова А.А.</c:v>
                </c:pt>
                <c:pt idx="1">
                  <c:v>Бесчетвертева Т.Ю.</c:v>
                </c:pt>
                <c:pt idx="2">
                  <c:v>Гончарова И.С.</c:v>
                </c:pt>
                <c:pt idx="3">
                  <c:v>Дудикова С.М.</c:v>
                </c:pt>
                <c:pt idx="4">
                  <c:v>Еграшкина Т.Н.</c:v>
                </c:pt>
                <c:pt idx="5">
                  <c:v>Кадирова А.В.</c:v>
                </c:pt>
                <c:pt idx="6">
                  <c:v>Кузнецова Л.П.</c:v>
                </c:pt>
                <c:pt idx="7">
                  <c:v>Мансурова Г.И.</c:v>
                </c:pt>
                <c:pt idx="8">
                  <c:v>Микка Н.Ю.</c:v>
                </c:pt>
                <c:pt idx="9">
                  <c:v>Насретдинова Н.В.</c:v>
                </c:pt>
                <c:pt idx="10">
                  <c:v>Постнова Е.В.</c:v>
                </c:pt>
                <c:pt idx="11">
                  <c:v>Ракипова Р.Х.</c:v>
                </c:pt>
                <c:pt idx="12">
                  <c:v>Типикина Н.А.</c:v>
                </c:pt>
                <c:pt idx="13">
                  <c:v>Торопыгина Е.А.</c:v>
                </c:pt>
                <c:pt idx="14">
                  <c:v>Рыжкова Р.А.</c:v>
                </c:pt>
                <c:pt idx="15">
                  <c:v>Сушок Е.А.</c:v>
                </c:pt>
                <c:pt idx="16">
                  <c:v>Черняева Л.В.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7"/>
                <c:pt idx="0">
                  <c:v>77.3</c:v>
                </c:pt>
                <c:pt idx="1">
                  <c:v>87</c:v>
                </c:pt>
                <c:pt idx="2">
                  <c:v>59.3</c:v>
                </c:pt>
                <c:pt idx="3">
                  <c:v>80.7</c:v>
                </c:pt>
                <c:pt idx="4">
                  <c:v>89.1</c:v>
                </c:pt>
                <c:pt idx="5">
                  <c:v>79.2</c:v>
                </c:pt>
                <c:pt idx="6">
                  <c:v>75</c:v>
                </c:pt>
                <c:pt idx="7">
                  <c:v>85</c:v>
                </c:pt>
                <c:pt idx="8">
                  <c:v>81.8</c:v>
                </c:pt>
                <c:pt idx="9">
                  <c:v>77.5</c:v>
                </c:pt>
                <c:pt idx="10">
                  <c:v>91.7</c:v>
                </c:pt>
                <c:pt idx="11">
                  <c:v>90</c:v>
                </c:pt>
                <c:pt idx="12">
                  <c:v>89.7</c:v>
                </c:pt>
                <c:pt idx="13">
                  <c:v>72.1</c:v>
                </c:pt>
                <c:pt idx="14">
                  <c:v>100</c:v>
                </c:pt>
                <c:pt idx="15">
                  <c:v>89.1</c:v>
                </c:pt>
                <c:pt idx="16">
                  <c:v>65</c:v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СОУ</c:v>
                </c:pt>
              </c:strCache>
            </c:strRef>
          </c:tx>
          <c:spPr>
            <a:solidFill>
              <a:srgbClr val="FFD320"/>
            </a:solidFill>
            <a:ln w="0">
              <a:noFill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none" lIns="38100" tIns="19050" rIns="38100" bIns="19050" anchor="ctr" anchorCtr="1"/>
              <a:lstStyle/>
              <a:p>
                <a:pPr>
                  <a:defRPr lang="ru-RU" sz="1000" b="0" i="0" u="none" strike="noStrike" kern="1200" spc="-1" baseline="0">
                    <a:solidFill>
                      <a:srgbClr val="000000"/>
                    </a:solidFill>
                    <a:latin typeface="Arial" panose="020B0604020202020204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categories</c:f>
              <c:strCache>
                <c:ptCount val="17"/>
                <c:pt idx="0">
                  <c:v>Абрамова А.А.</c:v>
                </c:pt>
                <c:pt idx="1">
                  <c:v>Бесчетвертева Т.Ю.</c:v>
                </c:pt>
                <c:pt idx="2">
                  <c:v>Гончарова И.С.</c:v>
                </c:pt>
                <c:pt idx="3">
                  <c:v>Дудикова С.М.</c:v>
                </c:pt>
                <c:pt idx="4">
                  <c:v>Еграшкина Т.Н.</c:v>
                </c:pt>
                <c:pt idx="5">
                  <c:v>Кадирова А.В.</c:v>
                </c:pt>
                <c:pt idx="6">
                  <c:v>Кузнецова Л.П.</c:v>
                </c:pt>
                <c:pt idx="7">
                  <c:v>Мансурова Г.И.</c:v>
                </c:pt>
                <c:pt idx="8">
                  <c:v>Микка Н.Ю.</c:v>
                </c:pt>
                <c:pt idx="9">
                  <c:v>Насретдинова Н.В.</c:v>
                </c:pt>
                <c:pt idx="10">
                  <c:v>Постнова Е.В.</c:v>
                </c:pt>
                <c:pt idx="11">
                  <c:v>Ракипова Р.Х.</c:v>
                </c:pt>
                <c:pt idx="12">
                  <c:v>Типикина Н.А.</c:v>
                </c:pt>
                <c:pt idx="13">
                  <c:v>Торопыгина Е.А.</c:v>
                </c:pt>
                <c:pt idx="14">
                  <c:v>Рыжкова Р.А.</c:v>
                </c:pt>
                <c:pt idx="15">
                  <c:v>Сушок Е.А.</c:v>
                </c:pt>
                <c:pt idx="16">
                  <c:v>Черняева Л.В.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17"/>
                <c:pt idx="0">
                  <c:v>63.9</c:v>
                </c:pt>
                <c:pt idx="1">
                  <c:v>74</c:v>
                </c:pt>
                <c:pt idx="2">
                  <c:v>58.2</c:v>
                </c:pt>
                <c:pt idx="3">
                  <c:v>65.3</c:v>
                </c:pt>
                <c:pt idx="4">
                  <c:v>78.4</c:v>
                </c:pt>
                <c:pt idx="5">
                  <c:v>68.7</c:v>
                </c:pt>
                <c:pt idx="6">
                  <c:v>64</c:v>
                </c:pt>
                <c:pt idx="7">
                  <c:v>76.4</c:v>
                </c:pt>
                <c:pt idx="8">
                  <c:v>68.7</c:v>
                </c:pt>
                <c:pt idx="9">
                  <c:v>75.8</c:v>
                </c:pt>
                <c:pt idx="10">
                  <c:v>83.3</c:v>
                </c:pt>
                <c:pt idx="11">
                  <c:v>79</c:v>
                </c:pt>
                <c:pt idx="12">
                  <c:v>75.1</c:v>
                </c:pt>
                <c:pt idx="13">
                  <c:v>69.3</c:v>
                </c:pt>
                <c:pt idx="14">
                  <c:v>73.5</c:v>
                </c:pt>
                <c:pt idx="15">
                  <c:v>80.3</c:v>
                </c:pt>
                <c:pt idx="16">
                  <c:v>62</c:v>
                </c:pt>
              </c:numCache>
            </c:numRef>
          </c:val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Средний балл</c:v>
                </c:pt>
              </c:strCache>
            </c:strRef>
          </c:tx>
          <c:spPr>
            <a:solidFill>
              <a:srgbClr val="579D1C"/>
            </a:solidFill>
            <a:ln w="0">
              <a:noFill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none" lIns="38100" tIns="19050" rIns="38100" bIns="19050" anchor="ctr" anchorCtr="1"/>
              <a:lstStyle/>
              <a:p>
                <a:pPr>
                  <a:defRPr lang="ru-RU" sz="1000" b="1" i="0" u="none" strike="noStrike" kern="1200" spc="-1" baseline="0">
                    <a:solidFill>
                      <a:srgbClr val="000000"/>
                    </a:solidFill>
                    <a:latin typeface="Arial" panose="020B0604020202020204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categories</c:f>
              <c:strCache>
                <c:ptCount val="17"/>
                <c:pt idx="0">
                  <c:v>Абрамова А.А.</c:v>
                </c:pt>
                <c:pt idx="1">
                  <c:v>Бесчетвертева Т.Ю.</c:v>
                </c:pt>
                <c:pt idx="2">
                  <c:v>Гончарова И.С.</c:v>
                </c:pt>
                <c:pt idx="3">
                  <c:v>Дудикова С.М.</c:v>
                </c:pt>
                <c:pt idx="4">
                  <c:v>Еграшкина Т.Н.</c:v>
                </c:pt>
                <c:pt idx="5">
                  <c:v>Кадирова А.В.</c:v>
                </c:pt>
                <c:pt idx="6">
                  <c:v>Кузнецова Л.П.</c:v>
                </c:pt>
                <c:pt idx="7">
                  <c:v>Мансурова Г.И.</c:v>
                </c:pt>
                <c:pt idx="8">
                  <c:v>Микка Н.Ю.</c:v>
                </c:pt>
                <c:pt idx="9">
                  <c:v>Насретдинова Н.В.</c:v>
                </c:pt>
                <c:pt idx="10">
                  <c:v>Постнова Е.В.</c:v>
                </c:pt>
                <c:pt idx="11">
                  <c:v>Ракипова Р.Х.</c:v>
                </c:pt>
                <c:pt idx="12">
                  <c:v>Типикина Н.А.</c:v>
                </c:pt>
                <c:pt idx="13">
                  <c:v>Торопыгина Е.А.</c:v>
                </c:pt>
                <c:pt idx="14">
                  <c:v>Рыжкова Р.А.</c:v>
                </c:pt>
                <c:pt idx="15">
                  <c:v>Сушок Е.А.</c:v>
                </c:pt>
                <c:pt idx="16">
                  <c:v>Черняева Л.В.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17"/>
                <c:pt idx="0">
                  <c:v>4</c:v>
                </c:pt>
                <c:pt idx="1">
                  <c:v>4.2</c:v>
                </c:pt>
                <c:pt idx="2">
                  <c:v>3.7</c:v>
                </c:pt>
                <c:pt idx="3">
                  <c:v>4</c:v>
                </c:pt>
                <c:pt idx="4">
                  <c:v>4.4</c:v>
                </c:pt>
                <c:pt idx="5">
                  <c:v>4.1</c:v>
                </c:pt>
                <c:pt idx="6">
                  <c:v>4</c:v>
                </c:pt>
                <c:pt idx="7">
                  <c:v>4.3</c:v>
                </c:pt>
                <c:pt idx="8">
                  <c:v>4.1</c:v>
                </c:pt>
                <c:pt idx="9">
                  <c:v>4.3</c:v>
                </c:pt>
                <c:pt idx="10">
                  <c:v>4.5</c:v>
                </c:pt>
                <c:pt idx="11">
                  <c:v>4.1</c:v>
                </c:pt>
                <c:pt idx="12">
                  <c:v>4.3</c:v>
                </c:pt>
                <c:pt idx="13">
                  <c:v>4</c:v>
                </c:pt>
                <c:pt idx="14">
                  <c:v>4.3</c:v>
                </c:pt>
                <c:pt idx="15">
                  <c:v>4.4</c:v>
                </c:pt>
                <c:pt idx="16">
                  <c:v>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8241629"/>
        <c:axId val="47437056"/>
      </c:barChart>
      <c:catAx>
        <c:axId val="38241629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0" cap="flat" cmpd="sng" algn="ctr">
            <a:solidFill>
              <a:srgbClr val="B3B3B3"/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ru-RU" sz="1000" b="0" i="0" u="none" strike="noStrike" kern="1200" spc="-1" baseline="0">
                <a:solidFill>
                  <a:srgbClr val="000000"/>
                </a:solidFill>
                <a:latin typeface="Arial" panose="020B0604020202020204"/>
                <a:ea typeface="+mn-ea"/>
                <a:cs typeface="+mn-cs"/>
              </a:defRPr>
            </a:pPr>
          </a:p>
        </c:txPr>
        <c:crossAx val="47437056"/>
        <c:crosses val="autoZero"/>
        <c:auto val="1"/>
        <c:lblAlgn val="ctr"/>
        <c:lblOffset val="100"/>
        <c:noMultiLvlLbl val="0"/>
      </c:catAx>
      <c:valAx>
        <c:axId val="47437056"/>
        <c:scaling>
          <c:orientation val="minMax"/>
        </c:scaling>
        <c:delete val="0"/>
        <c:axPos val="b"/>
        <c:majorGridlines>
          <c:spPr>
            <a:ln w="0" cap="flat" cmpd="sng" algn="ctr">
              <a:solidFill>
                <a:srgbClr val="B3B3B3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0" cap="flat" cmpd="sng" algn="ctr">
            <a:solidFill>
              <a:srgbClr val="B3B3B3"/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ru-RU" sz="1000" b="0" i="0" u="none" strike="noStrike" kern="1200" spc="-1" baseline="0">
                <a:solidFill>
                  <a:srgbClr val="000000"/>
                </a:solidFill>
                <a:latin typeface="Arial" panose="020B0604020202020204"/>
                <a:ea typeface="+mn-ea"/>
                <a:cs typeface="+mn-cs"/>
              </a:defRPr>
            </a:pPr>
          </a:p>
        </c:txPr>
        <c:crossAx val="38241629"/>
        <c:crosses val="autoZero"/>
        <c:crossBetween val="between"/>
      </c:valAx>
      <c:spPr>
        <a:noFill/>
        <a:ln w="0">
          <a:solidFill>
            <a:srgbClr val="B3B3B3"/>
          </a:solidFill>
        </a:ln>
      </c:spPr>
    </c:plotArea>
    <c:legend>
      <c:legendPos val="b"/>
      <c:layout/>
      <c:overlay val="0"/>
      <c:spPr>
        <a:noFill/>
        <a:ln w="0">
          <a:noFill/>
        </a:ln>
      </c:spPr>
      <c:txPr>
        <a:bodyPr rot="0" spcFirstLastPara="0" vertOverflow="ellipsis" vert="horz" wrap="square" anchor="ctr" anchorCtr="1"/>
        <a:lstStyle/>
        <a:p>
          <a:pPr>
            <a:defRPr lang="ru-RU" sz="1000" b="0" i="0" u="none" strike="noStrike" kern="1200" spc="-1" baseline="0">
              <a:solidFill>
                <a:srgbClr val="000000"/>
              </a:solidFill>
              <a:latin typeface="Arial" panose="020B0604020202020204"/>
              <a:ea typeface="+mn-ea"/>
              <a:cs typeface="+mn-cs"/>
            </a:defRPr>
          </a:pPr>
        </a:p>
      </c:txPr>
    </c:legend>
    <c:plotVisOnly val="1"/>
    <c:dispBlanksAs val="gap"/>
    <c:showDLblsOverMax val="1"/>
  </c:chart>
  <c:spPr>
    <a:solidFill>
      <a:srgbClr val="FFFFFF"/>
    </a:solidFill>
    <a:ln w="0">
      <a:noFill/>
    </a:ln>
  </c:spPr>
  <c:txPr>
    <a:bodyPr/>
    <a:lstStyle/>
    <a:p>
      <a:pPr>
        <a:defRPr lang="ru-RU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Средний балл </c:v>
                </c:pt>
              </c:strCache>
            </c:strRef>
          </c:tx>
          <c:spPr>
            <a:solidFill>
              <a:srgbClr val="004586"/>
            </a:solidFill>
            <a:ln w="0">
              <a:noFill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none" lIns="38100" tIns="19050" rIns="38100" bIns="19050" anchor="ctr" anchorCtr="1"/>
              <a:lstStyle/>
              <a:p>
                <a:pPr>
                  <a:defRPr lang="ru-RU" sz="1000" b="1" i="0" u="none" strike="noStrike" kern="1200" spc="-1" baseline="0">
                    <a:solidFill>
                      <a:srgbClr val="000000"/>
                    </a:solidFill>
                    <a:latin typeface="Arial" panose="020B0604020202020204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categories</c:f>
              <c:strCache>
                <c:ptCount val="7"/>
                <c:pt idx="0">
                  <c:v>43.01.09 </c:v>
                </c:pt>
                <c:pt idx="1">
                  <c:v>43.02.15 </c:v>
                </c:pt>
                <c:pt idx="2">
                  <c:v>43.02.01 </c:v>
                </c:pt>
                <c:pt idx="3">
                  <c:v>43.02.10 </c:v>
                </c:pt>
                <c:pt idx="4">
                  <c:v>38.02.05 </c:v>
                </c:pt>
                <c:pt idx="5">
                  <c:v>38.02.07 </c:v>
                </c:pt>
                <c:pt idx="6">
                  <c:v>Итого 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7"/>
                <c:pt idx="0">
                  <c:v>4</c:v>
                </c:pt>
                <c:pt idx="1">
                  <c:v>4.3</c:v>
                </c:pt>
                <c:pt idx="2">
                  <c:v>4.4</c:v>
                </c:pt>
                <c:pt idx="3">
                  <c:v>4.2</c:v>
                </c:pt>
                <c:pt idx="4">
                  <c:v>4.3</c:v>
                </c:pt>
                <c:pt idx="5">
                  <c:v>4.3</c:v>
                </c:pt>
                <c:pt idx="6">
                  <c:v>4.25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Качественная </c:v>
                </c:pt>
              </c:strCache>
            </c:strRef>
          </c:tx>
          <c:spPr>
            <a:solidFill>
              <a:srgbClr val="FF420E"/>
            </a:solidFill>
            <a:ln w="0">
              <a:noFill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none" lIns="38100" tIns="19050" rIns="38100" bIns="19050" anchor="ctr" anchorCtr="1"/>
              <a:lstStyle/>
              <a:p>
                <a:pPr>
                  <a:defRPr lang="ru-RU" sz="1000" b="1" i="0" u="none" strike="noStrike" kern="1200" spc="-1" baseline="0">
                    <a:solidFill>
                      <a:srgbClr val="000000"/>
                    </a:solidFill>
                    <a:latin typeface="Arial" panose="020B0604020202020204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categories</c:f>
              <c:strCache>
                <c:ptCount val="7"/>
                <c:pt idx="0">
                  <c:v>43.01.09 </c:v>
                </c:pt>
                <c:pt idx="1">
                  <c:v>43.02.15 </c:v>
                </c:pt>
                <c:pt idx="2">
                  <c:v>43.02.01 </c:v>
                </c:pt>
                <c:pt idx="3">
                  <c:v>43.02.10 </c:v>
                </c:pt>
                <c:pt idx="4">
                  <c:v>38.02.05 </c:v>
                </c:pt>
                <c:pt idx="5">
                  <c:v>38.02.07 </c:v>
                </c:pt>
                <c:pt idx="6">
                  <c:v>Итого 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7"/>
                <c:pt idx="0">
                  <c:v>40.7</c:v>
                </c:pt>
                <c:pt idx="1">
                  <c:v>67</c:v>
                </c:pt>
                <c:pt idx="2">
                  <c:v>79.2</c:v>
                </c:pt>
                <c:pt idx="3">
                  <c:v>25</c:v>
                </c:pt>
                <c:pt idx="4">
                  <c:v>61</c:v>
                </c:pt>
                <c:pt idx="5">
                  <c:v>51.2</c:v>
                </c:pt>
                <c:pt idx="6">
                  <c:v>54</c:v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Абслолютная</c:v>
                </c:pt>
              </c:strCache>
            </c:strRef>
          </c:tx>
          <c:spPr>
            <a:solidFill>
              <a:srgbClr val="FFD320"/>
            </a:solidFill>
            <a:ln w="0">
              <a:noFill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none" lIns="38100" tIns="19050" rIns="38100" bIns="19050" anchor="ctr" anchorCtr="1"/>
              <a:lstStyle/>
              <a:p>
                <a:pPr>
                  <a:defRPr lang="ru-RU" sz="1000" b="1" i="0" u="none" strike="noStrike" kern="1200" spc="-1" baseline="0">
                    <a:solidFill>
                      <a:srgbClr val="000000"/>
                    </a:solidFill>
                    <a:latin typeface="Arial" panose="020B0604020202020204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categories</c:f>
              <c:strCache>
                <c:ptCount val="7"/>
                <c:pt idx="0">
                  <c:v>43.01.09 </c:v>
                </c:pt>
                <c:pt idx="1">
                  <c:v>43.02.15 </c:v>
                </c:pt>
                <c:pt idx="2">
                  <c:v>43.02.01 </c:v>
                </c:pt>
                <c:pt idx="3">
                  <c:v>43.02.10 </c:v>
                </c:pt>
                <c:pt idx="4">
                  <c:v>38.02.05 </c:v>
                </c:pt>
                <c:pt idx="5">
                  <c:v>38.02.07 </c:v>
                </c:pt>
                <c:pt idx="6">
                  <c:v>Итого 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7"/>
                <c:pt idx="0">
                  <c:v>85.7</c:v>
                </c:pt>
                <c:pt idx="1">
                  <c:v>95.3</c:v>
                </c:pt>
                <c:pt idx="2">
                  <c:v>96</c:v>
                </c:pt>
                <c:pt idx="3">
                  <c:v>100</c:v>
                </c:pt>
                <c:pt idx="4">
                  <c:v>88.8</c:v>
                </c:pt>
                <c:pt idx="5">
                  <c:v>100</c:v>
                </c:pt>
                <c:pt idx="6">
                  <c:v>94.3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0071883"/>
        <c:axId val="41796107"/>
      </c:barChart>
      <c:catAx>
        <c:axId val="30071883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0" cap="flat" cmpd="sng" algn="ctr">
            <a:solidFill>
              <a:srgbClr val="B3B3B3"/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ru-RU" sz="1000" b="0" i="0" u="none" strike="noStrike" kern="1200" spc="-1" baseline="0">
                <a:solidFill>
                  <a:srgbClr val="000000"/>
                </a:solidFill>
                <a:latin typeface="Arial" panose="020B0604020202020204"/>
                <a:ea typeface="+mn-ea"/>
                <a:cs typeface="+mn-cs"/>
              </a:defRPr>
            </a:pPr>
          </a:p>
        </c:txPr>
        <c:crossAx val="41796107"/>
        <c:crosses val="autoZero"/>
        <c:auto val="1"/>
        <c:lblAlgn val="ctr"/>
        <c:lblOffset val="100"/>
        <c:noMultiLvlLbl val="0"/>
      </c:catAx>
      <c:valAx>
        <c:axId val="41796107"/>
        <c:scaling>
          <c:orientation val="minMax"/>
        </c:scaling>
        <c:delete val="0"/>
        <c:axPos val="b"/>
        <c:majorGridlines>
          <c:spPr>
            <a:ln w="0" cap="flat" cmpd="sng" algn="ctr">
              <a:solidFill>
                <a:srgbClr val="B3B3B3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0" cap="flat" cmpd="sng" algn="ctr">
            <a:solidFill>
              <a:srgbClr val="B3B3B3"/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ru-RU" sz="1000" b="0" i="0" u="none" strike="noStrike" kern="1200" spc="-1" baseline="0">
                <a:solidFill>
                  <a:srgbClr val="000000"/>
                </a:solidFill>
                <a:latin typeface="Arial" panose="020B0604020202020204"/>
                <a:ea typeface="+mn-ea"/>
                <a:cs typeface="+mn-cs"/>
              </a:defRPr>
            </a:pPr>
          </a:p>
        </c:txPr>
        <c:crossAx val="30071883"/>
        <c:crosses val="autoZero"/>
        <c:crossBetween val="between"/>
      </c:valAx>
      <c:spPr>
        <a:noFill/>
        <a:ln w="0">
          <a:solidFill>
            <a:srgbClr val="B3B3B3"/>
          </a:solidFill>
        </a:ln>
      </c:spPr>
    </c:plotArea>
    <c:legend>
      <c:legendPos val="b"/>
      <c:layout/>
      <c:overlay val="0"/>
      <c:spPr>
        <a:noFill/>
        <a:ln w="0">
          <a:noFill/>
        </a:ln>
      </c:spPr>
      <c:txPr>
        <a:bodyPr rot="0" spcFirstLastPara="0" vertOverflow="ellipsis" vert="horz" wrap="square" anchor="ctr" anchorCtr="1"/>
        <a:lstStyle/>
        <a:p>
          <a:pPr>
            <a:defRPr lang="ru-RU" sz="1000" b="0" i="0" u="none" strike="noStrike" kern="1200" spc="-1" baseline="0">
              <a:solidFill>
                <a:srgbClr val="000000"/>
              </a:solidFill>
              <a:latin typeface="Arial" panose="020B0604020202020204"/>
              <a:ea typeface="+mn-ea"/>
              <a:cs typeface="+mn-cs"/>
            </a:defRPr>
          </a:pPr>
        </a:p>
      </c:txPr>
    </c:legend>
    <c:plotVisOnly val="1"/>
    <c:dispBlanksAs val="gap"/>
    <c:showDLblsOverMax val="1"/>
  </c:chart>
  <c:spPr>
    <a:solidFill>
      <a:srgbClr val="FFFFFF"/>
    </a:solidFill>
    <a:ln w="0">
      <a:noFill/>
    </a:ln>
  </c:spPr>
  <c:txPr>
    <a:bodyPr/>
    <a:lstStyle/>
    <a:p>
      <a:pPr>
        <a:defRPr lang="ru-RU"/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Пд-1</c:v>
                </c:pt>
              </c:strCache>
            </c:strRef>
          </c:tx>
          <c:spPr>
            <a:solidFill>
              <a:srgbClr val="004586"/>
            </a:solidFill>
            <a:ln w="0">
              <a:noFill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none" lIns="38100" tIns="19050" rIns="38100" bIns="19050" anchor="ctr" anchorCtr="1"/>
              <a:lstStyle/>
              <a:p>
                <a:pPr>
                  <a:defRPr lang="ru-RU" sz="1000" b="0" i="0" u="none" strike="noStrike" kern="1200" spc="-1" baseline="0">
                    <a:solidFill>
                      <a:srgbClr val="000000"/>
                    </a:solidFill>
                    <a:latin typeface="Arial" panose="020B0604020202020204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categories</c:f>
              <c:strCache>
                <c:ptCount val="5"/>
                <c:pt idx="0">
                  <c:v>Абсолютная </c:v>
                </c:pt>
                <c:pt idx="1">
                  <c:v>Качественная </c:v>
                </c:pt>
                <c:pt idx="2">
                  <c:v>Качество знаний</c:v>
                </c:pt>
                <c:pt idx="3">
                  <c:v>СОУ</c:v>
                </c:pt>
                <c:pt idx="4">
                  <c:v>Средний
балл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100</c:v>
                </c:pt>
                <c:pt idx="1">
                  <c:v>87.5</c:v>
                </c:pt>
                <c:pt idx="2">
                  <c:v>98.3</c:v>
                </c:pt>
                <c:pt idx="3">
                  <c:v>87.4</c:v>
                </c:pt>
                <c:pt idx="4">
                  <c:v>4.6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Пд-2</c:v>
                </c:pt>
              </c:strCache>
            </c:strRef>
          </c:tx>
          <c:spPr>
            <a:solidFill>
              <a:srgbClr val="FF420E"/>
            </a:solidFill>
            <a:ln w="0">
              <a:noFill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none" lIns="38100" tIns="19050" rIns="38100" bIns="19050" anchor="ctr" anchorCtr="1"/>
              <a:lstStyle/>
              <a:p>
                <a:pPr>
                  <a:defRPr lang="ru-RU" sz="1000" b="0" i="0" u="none" strike="noStrike" kern="1200" spc="-1" baseline="0">
                    <a:solidFill>
                      <a:srgbClr val="000000"/>
                    </a:solidFill>
                    <a:latin typeface="Arial" panose="020B0604020202020204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categories</c:f>
              <c:strCache>
                <c:ptCount val="5"/>
                <c:pt idx="0">
                  <c:v>Абсолютная </c:v>
                </c:pt>
                <c:pt idx="1">
                  <c:v>Качественная </c:v>
                </c:pt>
                <c:pt idx="2">
                  <c:v>Качество знаний</c:v>
                </c:pt>
                <c:pt idx="3">
                  <c:v>СОУ</c:v>
                </c:pt>
                <c:pt idx="4">
                  <c:v>Средний
балл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5"/>
                <c:pt idx="0">
                  <c:v>100</c:v>
                </c:pt>
                <c:pt idx="1">
                  <c:v>60</c:v>
                </c:pt>
                <c:pt idx="2">
                  <c:v>90.4</c:v>
                </c:pt>
                <c:pt idx="3">
                  <c:v>76.3</c:v>
                </c:pt>
                <c:pt idx="4">
                  <c:v>4.3</c:v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Пд-4</c:v>
                </c:pt>
              </c:strCache>
            </c:strRef>
          </c:tx>
          <c:spPr>
            <a:solidFill>
              <a:srgbClr val="FFD320"/>
            </a:solidFill>
            <a:ln w="0">
              <a:noFill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none" lIns="38100" tIns="19050" rIns="38100" bIns="19050" anchor="ctr" anchorCtr="1"/>
              <a:lstStyle/>
              <a:p>
                <a:pPr>
                  <a:defRPr lang="ru-RU" sz="1000" b="0" i="0" u="none" strike="noStrike" kern="1200" spc="-1" baseline="0">
                    <a:solidFill>
                      <a:srgbClr val="000000"/>
                    </a:solidFill>
                    <a:latin typeface="Arial" panose="020B0604020202020204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categories</c:f>
              <c:strCache>
                <c:ptCount val="5"/>
                <c:pt idx="0">
                  <c:v>Абсолютная </c:v>
                </c:pt>
                <c:pt idx="1">
                  <c:v>Качественная </c:v>
                </c:pt>
                <c:pt idx="2">
                  <c:v>Качество знаний</c:v>
                </c:pt>
                <c:pt idx="3">
                  <c:v>СОУ</c:v>
                </c:pt>
                <c:pt idx="4">
                  <c:v>Средний
балл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5"/>
                <c:pt idx="0">
                  <c:v>96.5</c:v>
                </c:pt>
                <c:pt idx="1">
                  <c:v>28.6</c:v>
                </c:pt>
                <c:pt idx="2">
                  <c:v>69.6</c:v>
                </c:pt>
                <c:pt idx="3">
                  <c:v>65.9</c:v>
                </c:pt>
                <c:pt idx="4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73698"/>
        <c:axId val="27791378"/>
      </c:barChart>
      <c:catAx>
        <c:axId val="87369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0" cap="flat" cmpd="sng" algn="ctr">
            <a:solidFill>
              <a:srgbClr val="B3B3B3"/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ru-RU" sz="1000" b="0" i="0" u="none" strike="noStrike" kern="1200" spc="-1" baseline="0">
                <a:solidFill>
                  <a:srgbClr val="000000"/>
                </a:solidFill>
                <a:latin typeface="Arial" panose="020B0604020202020204"/>
                <a:ea typeface="+mn-ea"/>
                <a:cs typeface="+mn-cs"/>
              </a:defRPr>
            </a:pPr>
          </a:p>
        </c:txPr>
        <c:crossAx val="27791378"/>
        <c:crosses val="autoZero"/>
        <c:auto val="1"/>
        <c:lblAlgn val="ctr"/>
        <c:lblOffset val="100"/>
        <c:noMultiLvlLbl val="0"/>
      </c:catAx>
      <c:valAx>
        <c:axId val="27791378"/>
        <c:scaling>
          <c:orientation val="minMax"/>
        </c:scaling>
        <c:delete val="0"/>
        <c:axPos val="l"/>
        <c:majorGridlines>
          <c:spPr>
            <a:ln w="0" cap="flat" cmpd="sng" algn="ctr">
              <a:solidFill>
                <a:srgbClr val="B3B3B3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0" cap="flat" cmpd="sng" algn="ctr">
            <a:solidFill>
              <a:srgbClr val="B3B3B3"/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ru-RU" sz="1000" b="0" i="0" u="none" strike="noStrike" kern="1200" spc="-1" baseline="0">
                <a:solidFill>
                  <a:srgbClr val="000000"/>
                </a:solidFill>
                <a:latin typeface="Arial" panose="020B0604020202020204"/>
                <a:ea typeface="+mn-ea"/>
                <a:cs typeface="+mn-cs"/>
              </a:defRPr>
            </a:pPr>
          </a:p>
        </c:txPr>
        <c:crossAx val="873698"/>
        <c:crosses val="autoZero"/>
        <c:crossBetween val="between"/>
      </c:valAx>
      <c:spPr>
        <a:noFill/>
        <a:ln w="0">
          <a:solidFill>
            <a:srgbClr val="B3B3B3"/>
          </a:solidFill>
        </a:ln>
        <a:effectLst/>
      </c:spPr>
    </c:plotArea>
    <c:legend>
      <c:legendPos val="t"/>
      <c:layout/>
      <c:overlay val="0"/>
      <c:spPr>
        <a:noFill/>
        <a:ln w="0">
          <a:noFill/>
        </a:ln>
      </c:spPr>
      <c:txPr>
        <a:bodyPr rot="0" spcFirstLastPara="0" vertOverflow="ellipsis" vert="horz" wrap="square" anchor="ctr" anchorCtr="1"/>
        <a:lstStyle/>
        <a:p>
          <a:pPr>
            <a:defRPr lang="ru-RU" sz="1000" b="0" i="0" u="none" strike="noStrike" kern="1200" spc="-1" baseline="0">
              <a:solidFill>
                <a:srgbClr val="000000"/>
              </a:solidFill>
              <a:latin typeface="Arial" panose="020B0604020202020204"/>
              <a:ea typeface="+mn-ea"/>
              <a:cs typeface="+mn-cs"/>
            </a:defRPr>
          </a:pPr>
        </a:p>
      </c:txPr>
    </c:legend>
    <c:plotVisOnly val="1"/>
    <c:dispBlanksAs val="gap"/>
    <c:showDLblsOverMax val="1"/>
  </c:chart>
  <c:spPr>
    <a:solidFill>
      <a:srgbClr val="FFFFFF"/>
    </a:solidFill>
    <a:ln w="0">
      <a:noFill/>
    </a:ln>
  </c:spPr>
  <c:txPr>
    <a:bodyPr/>
    <a:lstStyle/>
    <a:p>
      <a:pPr>
        <a:defRPr lang="ru-RU"/>
      </a:pPr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Пд-21</c:v>
                </c:pt>
              </c:strCache>
            </c:strRef>
          </c:tx>
          <c:spPr>
            <a:solidFill>
              <a:srgbClr val="004586"/>
            </a:solidFill>
            <a:ln w="0">
              <a:noFill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none" lIns="38100" tIns="19050" rIns="38100" bIns="19050" anchor="ctr" anchorCtr="1"/>
              <a:lstStyle/>
              <a:p>
                <a:pPr>
                  <a:defRPr lang="ru-RU" sz="1000" b="0" i="0" u="none" strike="noStrike" kern="1200" spc="-1" baseline="0">
                    <a:solidFill>
                      <a:srgbClr val="000000"/>
                    </a:solidFill>
                    <a:latin typeface="Arial" panose="020B0604020202020204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categories</c:f>
              <c:strCache>
                <c:ptCount val="5"/>
                <c:pt idx="0">
                  <c:v>Абсолютная </c:v>
                </c:pt>
                <c:pt idx="1">
                  <c:v>Качественная </c:v>
                </c:pt>
                <c:pt idx="2">
                  <c:v>Качество знаний</c:v>
                </c:pt>
                <c:pt idx="3">
                  <c:v>СОУ</c:v>
                </c:pt>
                <c:pt idx="4">
                  <c:v>Средний
балл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100</c:v>
                </c:pt>
                <c:pt idx="1">
                  <c:v>71</c:v>
                </c:pt>
                <c:pt idx="2">
                  <c:v>95.1</c:v>
                </c:pt>
                <c:pt idx="3">
                  <c:v>78.3</c:v>
                </c:pt>
                <c:pt idx="4">
                  <c:v>4.4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Пд-22</c:v>
                </c:pt>
              </c:strCache>
            </c:strRef>
          </c:tx>
          <c:spPr>
            <a:solidFill>
              <a:srgbClr val="FF420E"/>
            </a:solidFill>
            <a:ln w="0">
              <a:noFill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none" lIns="38100" tIns="19050" rIns="38100" bIns="19050" anchor="ctr" anchorCtr="1"/>
              <a:lstStyle/>
              <a:p>
                <a:pPr>
                  <a:defRPr lang="ru-RU" sz="1000" b="0" i="0" u="none" strike="noStrike" kern="1200" spc="-1" baseline="0">
                    <a:solidFill>
                      <a:srgbClr val="000000"/>
                    </a:solidFill>
                    <a:latin typeface="Arial" panose="020B0604020202020204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categories</c:f>
              <c:strCache>
                <c:ptCount val="5"/>
                <c:pt idx="0">
                  <c:v>Абсолютная </c:v>
                </c:pt>
                <c:pt idx="1">
                  <c:v>Качественная </c:v>
                </c:pt>
                <c:pt idx="2">
                  <c:v>Качество знаний</c:v>
                </c:pt>
                <c:pt idx="3">
                  <c:v>СОУ</c:v>
                </c:pt>
                <c:pt idx="4">
                  <c:v>Средний
балл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5"/>
                <c:pt idx="0">
                  <c:v>100</c:v>
                </c:pt>
                <c:pt idx="1">
                  <c:v>95.6</c:v>
                </c:pt>
                <c:pt idx="2">
                  <c:v>99.2</c:v>
                </c:pt>
                <c:pt idx="3">
                  <c:v>88.7</c:v>
                </c:pt>
                <c:pt idx="4">
                  <c:v>4.7</c:v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Пд-24</c:v>
                </c:pt>
              </c:strCache>
            </c:strRef>
          </c:tx>
          <c:spPr>
            <a:solidFill>
              <a:srgbClr val="FFD320"/>
            </a:solidFill>
            <a:ln w="0">
              <a:noFill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none" lIns="38100" tIns="19050" rIns="38100" bIns="19050" anchor="ctr" anchorCtr="1"/>
              <a:lstStyle/>
              <a:p>
                <a:pPr>
                  <a:defRPr lang="ru-RU" sz="1000" b="0" i="0" u="none" strike="noStrike" kern="1200" spc="-1" baseline="0">
                    <a:solidFill>
                      <a:srgbClr val="000000"/>
                    </a:solidFill>
                    <a:latin typeface="Arial" panose="020B0604020202020204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categories</c:f>
              <c:strCache>
                <c:ptCount val="5"/>
                <c:pt idx="0">
                  <c:v>Абсолютная </c:v>
                </c:pt>
                <c:pt idx="1">
                  <c:v>Качественная </c:v>
                </c:pt>
                <c:pt idx="2">
                  <c:v>Качество знаний</c:v>
                </c:pt>
                <c:pt idx="3">
                  <c:v>СОУ</c:v>
                </c:pt>
                <c:pt idx="4">
                  <c:v>Средний
балл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5"/>
                <c:pt idx="0">
                  <c:v>94.5</c:v>
                </c:pt>
                <c:pt idx="1">
                  <c:v>33.4</c:v>
                </c:pt>
                <c:pt idx="2">
                  <c:v>75.3</c:v>
                </c:pt>
                <c:pt idx="3">
                  <c:v>65.1</c:v>
                </c:pt>
                <c:pt idx="4">
                  <c:v>4</c:v>
                </c:pt>
              </c:numCache>
            </c:numRef>
          </c:val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Пд-3</c:v>
                </c:pt>
              </c:strCache>
            </c:strRef>
          </c:tx>
          <c:spPr>
            <a:solidFill>
              <a:srgbClr val="579D1C"/>
            </a:solidFill>
            <a:ln w="0">
              <a:noFill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none" lIns="38100" tIns="19050" rIns="38100" bIns="19050" anchor="ctr" anchorCtr="1"/>
              <a:lstStyle/>
              <a:p>
                <a:pPr>
                  <a:defRPr lang="ru-RU" sz="1000" b="0" i="0" u="none" strike="noStrike" kern="1200" spc="-1" baseline="0">
                    <a:solidFill>
                      <a:srgbClr val="000000"/>
                    </a:solidFill>
                    <a:latin typeface="Arial" panose="020B0604020202020204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categories</c:f>
              <c:strCache>
                <c:ptCount val="5"/>
                <c:pt idx="0">
                  <c:v>Абсолютная </c:v>
                </c:pt>
                <c:pt idx="1">
                  <c:v>Качественная </c:v>
                </c:pt>
                <c:pt idx="2">
                  <c:v>Качество знаний</c:v>
                </c:pt>
                <c:pt idx="3">
                  <c:v>СОУ</c:v>
                </c:pt>
                <c:pt idx="4">
                  <c:v>Средний
балл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5"/>
                <c:pt idx="0">
                  <c:v>96.2</c:v>
                </c:pt>
                <c:pt idx="1">
                  <c:v>73.1</c:v>
                </c:pt>
                <c:pt idx="2">
                  <c:v>90.9</c:v>
                </c:pt>
                <c:pt idx="3">
                  <c:v>77.3</c:v>
                </c:pt>
                <c:pt idx="4">
                  <c:v>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6899603"/>
        <c:axId val="50964017"/>
      </c:barChart>
      <c:catAx>
        <c:axId val="16899603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0" cap="flat" cmpd="sng" algn="ctr">
            <a:solidFill>
              <a:srgbClr val="B3B3B3"/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ru-RU" sz="1000" b="0" i="0" u="none" strike="noStrike" kern="1200" spc="-1" baseline="0">
                <a:solidFill>
                  <a:srgbClr val="000000"/>
                </a:solidFill>
                <a:latin typeface="Arial" panose="020B0604020202020204"/>
                <a:ea typeface="+mn-ea"/>
                <a:cs typeface="+mn-cs"/>
              </a:defRPr>
            </a:pPr>
          </a:p>
        </c:txPr>
        <c:crossAx val="50964017"/>
        <c:crosses val="autoZero"/>
        <c:auto val="1"/>
        <c:lblAlgn val="ctr"/>
        <c:lblOffset val="100"/>
        <c:noMultiLvlLbl val="0"/>
      </c:catAx>
      <c:valAx>
        <c:axId val="50964017"/>
        <c:scaling>
          <c:orientation val="minMax"/>
        </c:scaling>
        <c:delete val="0"/>
        <c:axPos val="l"/>
        <c:majorGridlines>
          <c:spPr>
            <a:ln w="0" cap="flat" cmpd="sng" algn="ctr">
              <a:solidFill>
                <a:srgbClr val="B3B3B3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0" cap="flat" cmpd="sng" algn="ctr">
            <a:solidFill>
              <a:srgbClr val="B3B3B3"/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ru-RU" sz="1000" b="0" i="0" u="none" strike="noStrike" kern="1200" spc="-1" baseline="0">
                <a:solidFill>
                  <a:srgbClr val="000000"/>
                </a:solidFill>
                <a:latin typeface="Arial" panose="020B0604020202020204"/>
                <a:ea typeface="+mn-ea"/>
                <a:cs typeface="+mn-cs"/>
              </a:defRPr>
            </a:pPr>
          </a:p>
        </c:txPr>
        <c:crossAx val="16899603"/>
        <c:crosses val="autoZero"/>
        <c:crossBetween val="between"/>
      </c:valAx>
      <c:spPr>
        <a:noFill/>
        <a:ln w="0">
          <a:solidFill>
            <a:srgbClr val="B3B3B3"/>
          </a:solidFill>
        </a:ln>
        <a:effectLst/>
      </c:spPr>
    </c:plotArea>
    <c:legend>
      <c:legendPos val="t"/>
      <c:layout/>
      <c:overlay val="0"/>
      <c:spPr>
        <a:noFill/>
        <a:ln w="0">
          <a:noFill/>
        </a:ln>
      </c:spPr>
      <c:txPr>
        <a:bodyPr rot="0" spcFirstLastPara="0" vertOverflow="ellipsis" vert="horz" wrap="square" anchor="ctr" anchorCtr="1"/>
        <a:lstStyle/>
        <a:p>
          <a:pPr>
            <a:defRPr lang="ru-RU" sz="1000" b="0" i="0" u="none" strike="noStrike" kern="1200" spc="-1" baseline="0">
              <a:solidFill>
                <a:srgbClr val="000000"/>
              </a:solidFill>
              <a:latin typeface="Arial" panose="020B0604020202020204"/>
              <a:ea typeface="+mn-ea"/>
              <a:cs typeface="+mn-cs"/>
            </a:defRPr>
          </a:pPr>
        </a:p>
      </c:txPr>
    </c:legend>
    <c:plotVisOnly val="1"/>
    <c:dispBlanksAs val="gap"/>
    <c:showDLblsOverMax val="1"/>
  </c:chart>
  <c:spPr>
    <a:solidFill>
      <a:srgbClr val="FFFFFF"/>
    </a:solidFill>
    <a:ln w="0">
      <a:noFill/>
    </a:ln>
  </c:spPr>
  <c:txPr>
    <a:bodyPr/>
    <a:lstStyle/>
    <a:p>
      <a:pPr>
        <a:defRPr lang="ru-RU"/>
      </a:pPr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Пд-31</c:v>
                </c:pt>
              </c:strCache>
            </c:strRef>
          </c:tx>
          <c:spPr>
            <a:solidFill>
              <a:srgbClr val="004586"/>
            </a:solidFill>
            <a:ln w="0">
              <a:noFill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none" lIns="38100" tIns="19050" rIns="38100" bIns="19050" anchor="ctr" anchorCtr="1"/>
              <a:lstStyle/>
              <a:p>
                <a:pPr>
                  <a:defRPr lang="ru-RU" sz="1000" b="0" i="0" u="none" strike="noStrike" kern="1200" spc="-1" baseline="0">
                    <a:solidFill>
                      <a:srgbClr val="000000"/>
                    </a:solidFill>
                    <a:latin typeface="Arial" panose="020B0604020202020204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categories</c:f>
              <c:strCache>
                <c:ptCount val="5"/>
                <c:pt idx="0">
                  <c:v>Абсолютная </c:v>
                </c:pt>
                <c:pt idx="1">
                  <c:v>Качественная </c:v>
                </c:pt>
                <c:pt idx="2">
                  <c:v>Качество знаний</c:v>
                </c:pt>
                <c:pt idx="3">
                  <c:v>СОУ</c:v>
                </c:pt>
                <c:pt idx="4">
                  <c:v>Средний
балл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100</c:v>
                </c:pt>
                <c:pt idx="1">
                  <c:v>92</c:v>
                </c:pt>
                <c:pt idx="2">
                  <c:v>97.8</c:v>
                </c:pt>
                <c:pt idx="3">
                  <c:v>88.3</c:v>
                </c:pt>
                <c:pt idx="4">
                  <c:v>4.7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Пд-32</c:v>
                </c:pt>
              </c:strCache>
            </c:strRef>
          </c:tx>
          <c:spPr>
            <a:solidFill>
              <a:srgbClr val="FF420E"/>
            </a:solidFill>
            <a:ln w="0">
              <a:noFill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none" lIns="38100" tIns="19050" rIns="38100" bIns="19050" anchor="ctr" anchorCtr="1"/>
              <a:lstStyle/>
              <a:p>
                <a:pPr>
                  <a:defRPr lang="ru-RU" sz="1000" b="0" i="0" u="none" strike="noStrike" kern="1200" spc="-1" baseline="0">
                    <a:solidFill>
                      <a:srgbClr val="000000"/>
                    </a:solidFill>
                    <a:latin typeface="Arial" panose="020B0604020202020204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categories</c:f>
              <c:strCache>
                <c:ptCount val="5"/>
                <c:pt idx="0">
                  <c:v>Абсолютная </c:v>
                </c:pt>
                <c:pt idx="1">
                  <c:v>Качественная </c:v>
                </c:pt>
                <c:pt idx="2">
                  <c:v>Качество знаний</c:v>
                </c:pt>
                <c:pt idx="3">
                  <c:v>СОУ</c:v>
                </c:pt>
                <c:pt idx="4">
                  <c:v>Средний
балл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5"/>
                <c:pt idx="0">
                  <c:v>76.9</c:v>
                </c:pt>
                <c:pt idx="1">
                  <c:v>26.9</c:v>
                </c:pt>
                <c:pt idx="2">
                  <c:v>61.5</c:v>
                </c:pt>
                <c:pt idx="3">
                  <c:v>61.3</c:v>
                </c:pt>
                <c:pt idx="4">
                  <c:v>3.8</c:v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Пд-23</c:v>
                </c:pt>
              </c:strCache>
            </c:strRef>
          </c:tx>
          <c:spPr>
            <a:solidFill>
              <a:srgbClr val="FFD320"/>
            </a:solidFill>
            <a:ln w="0">
              <a:noFill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none" lIns="38100" tIns="19050" rIns="38100" bIns="19050" anchor="ctr" anchorCtr="1"/>
              <a:lstStyle/>
              <a:p>
                <a:pPr>
                  <a:defRPr lang="ru-RU" sz="1000" b="0" i="0" u="none" strike="noStrike" kern="1200" spc="-1" baseline="0">
                    <a:solidFill>
                      <a:srgbClr val="000000"/>
                    </a:solidFill>
                    <a:latin typeface="Arial" panose="020B0604020202020204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categories</c:f>
              <c:strCache>
                <c:ptCount val="5"/>
                <c:pt idx="0">
                  <c:v>Абсолютная </c:v>
                </c:pt>
                <c:pt idx="1">
                  <c:v>Качественная </c:v>
                </c:pt>
                <c:pt idx="2">
                  <c:v>Качество знаний</c:v>
                </c:pt>
                <c:pt idx="3">
                  <c:v>СОУ</c:v>
                </c:pt>
                <c:pt idx="4">
                  <c:v>Средний
балл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5"/>
                <c:pt idx="0">
                  <c:v>82</c:v>
                </c:pt>
                <c:pt idx="1">
                  <c:v>63.7</c:v>
                </c:pt>
                <c:pt idx="2">
                  <c:v>85.4</c:v>
                </c:pt>
                <c:pt idx="3">
                  <c:v>75.7</c:v>
                </c:pt>
                <c:pt idx="4">
                  <c:v>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2529445"/>
        <c:axId val="69509232"/>
      </c:barChart>
      <c:catAx>
        <c:axId val="62529445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0" cap="flat" cmpd="sng" algn="ctr">
            <a:solidFill>
              <a:srgbClr val="B3B3B3"/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ru-RU" sz="1000" b="0" i="0" u="none" strike="noStrike" kern="1200" spc="-1" baseline="0">
                <a:solidFill>
                  <a:srgbClr val="000000"/>
                </a:solidFill>
                <a:latin typeface="Arial" panose="020B0604020202020204"/>
                <a:ea typeface="+mn-ea"/>
                <a:cs typeface="+mn-cs"/>
              </a:defRPr>
            </a:pPr>
          </a:p>
        </c:txPr>
        <c:crossAx val="69509232"/>
        <c:crosses val="autoZero"/>
        <c:auto val="1"/>
        <c:lblAlgn val="ctr"/>
        <c:lblOffset val="100"/>
        <c:noMultiLvlLbl val="0"/>
      </c:catAx>
      <c:valAx>
        <c:axId val="69509232"/>
        <c:scaling>
          <c:orientation val="minMax"/>
        </c:scaling>
        <c:delete val="0"/>
        <c:axPos val="l"/>
        <c:majorGridlines>
          <c:spPr>
            <a:ln w="0" cap="flat" cmpd="sng" algn="ctr">
              <a:solidFill>
                <a:srgbClr val="B3B3B3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0" cap="flat" cmpd="sng" algn="ctr">
            <a:solidFill>
              <a:srgbClr val="B3B3B3"/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ru-RU" sz="1000" b="0" i="0" u="none" strike="noStrike" kern="1200" spc="-1" baseline="0">
                <a:solidFill>
                  <a:srgbClr val="000000"/>
                </a:solidFill>
                <a:latin typeface="Arial" panose="020B0604020202020204"/>
                <a:ea typeface="+mn-ea"/>
                <a:cs typeface="+mn-cs"/>
              </a:defRPr>
            </a:pPr>
          </a:p>
        </c:txPr>
        <c:crossAx val="62529445"/>
        <c:crosses val="autoZero"/>
        <c:crossBetween val="between"/>
      </c:valAx>
      <c:spPr>
        <a:noFill/>
        <a:ln w="0">
          <a:solidFill>
            <a:srgbClr val="B3B3B3"/>
          </a:solidFill>
        </a:ln>
        <a:effectLst/>
      </c:spPr>
    </c:plotArea>
    <c:legend>
      <c:legendPos val="t"/>
      <c:layout/>
      <c:overlay val="0"/>
      <c:spPr>
        <a:noFill/>
        <a:ln w="0">
          <a:noFill/>
        </a:ln>
      </c:spPr>
      <c:txPr>
        <a:bodyPr rot="0" spcFirstLastPara="0" vertOverflow="ellipsis" vert="horz" wrap="square" anchor="ctr" anchorCtr="1"/>
        <a:lstStyle/>
        <a:p>
          <a:pPr>
            <a:defRPr lang="ru-RU" sz="1000" b="0" i="0" u="none" strike="noStrike" kern="1200" spc="-1" baseline="0">
              <a:solidFill>
                <a:srgbClr val="000000"/>
              </a:solidFill>
              <a:latin typeface="Arial" panose="020B0604020202020204"/>
              <a:ea typeface="+mn-ea"/>
              <a:cs typeface="+mn-cs"/>
            </a:defRPr>
          </a:pPr>
        </a:p>
      </c:txPr>
    </c:legend>
    <c:plotVisOnly val="1"/>
    <c:dispBlanksAs val="gap"/>
    <c:showDLblsOverMax val="1"/>
  </c:chart>
  <c:spPr>
    <a:solidFill>
      <a:srgbClr val="FFFFFF"/>
    </a:solidFill>
    <a:ln w="0">
      <a:noFill/>
    </a:ln>
  </c:spPr>
  <c:txPr>
    <a:bodyPr/>
    <a:lstStyle/>
    <a:p>
      <a:pPr>
        <a:defRPr lang="ru-RU"/>
      </a:pPr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Пд-41</c:v>
                </c:pt>
              </c:strCache>
            </c:strRef>
          </c:tx>
          <c:spPr>
            <a:solidFill>
              <a:srgbClr val="004586"/>
            </a:solidFill>
            <a:ln w="0">
              <a:noFill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none" lIns="38100" tIns="19050" rIns="38100" bIns="19050" anchor="ctr" anchorCtr="1"/>
              <a:lstStyle/>
              <a:p>
                <a:pPr>
                  <a:defRPr lang="ru-RU" sz="1000" b="0" i="0" u="none" strike="noStrike" kern="1200" spc="-1" baseline="0">
                    <a:solidFill>
                      <a:srgbClr val="000000"/>
                    </a:solidFill>
                    <a:latin typeface="Arial" panose="020B0604020202020204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categories</c:f>
              <c:strCache>
                <c:ptCount val="5"/>
                <c:pt idx="0">
                  <c:v>Абсолютная </c:v>
                </c:pt>
                <c:pt idx="1">
                  <c:v>Качественная </c:v>
                </c:pt>
                <c:pt idx="2">
                  <c:v>Качество знаний</c:v>
                </c:pt>
                <c:pt idx="3">
                  <c:v>СОУ</c:v>
                </c:pt>
                <c:pt idx="4">
                  <c:v>Средний
балл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100</c:v>
                </c:pt>
                <c:pt idx="1">
                  <c:v>87.5</c:v>
                </c:pt>
                <c:pt idx="2">
                  <c:v>97.9</c:v>
                </c:pt>
                <c:pt idx="3">
                  <c:v>82.5</c:v>
                </c:pt>
                <c:pt idx="4">
                  <c:v>4.5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Пд-42</c:v>
                </c:pt>
              </c:strCache>
            </c:strRef>
          </c:tx>
          <c:spPr>
            <a:solidFill>
              <a:srgbClr val="FF420E"/>
            </a:solidFill>
            <a:ln w="0">
              <a:noFill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none" lIns="38100" tIns="19050" rIns="38100" bIns="19050" anchor="ctr" anchorCtr="1"/>
              <a:lstStyle/>
              <a:p>
                <a:pPr>
                  <a:defRPr lang="ru-RU" sz="1000" b="0" i="0" u="none" strike="noStrike" kern="1200" spc="-1" baseline="0">
                    <a:solidFill>
                      <a:srgbClr val="000000"/>
                    </a:solidFill>
                    <a:latin typeface="Arial" panose="020B0604020202020204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categories</c:f>
              <c:strCache>
                <c:ptCount val="5"/>
                <c:pt idx="0">
                  <c:v>Абсолютная </c:v>
                </c:pt>
                <c:pt idx="1">
                  <c:v>Качественная </c:v>
                </c:pt>
                <c:pt idx="2">
                  <c:v>Качество знаний</c:v>
                </c:pt>
                <c:pt idx="3">
                  <c:v>СОУ</c:v>
                </c:pt>
                <c:pt idx="4">
                  <c:v>Средний
балл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5"/>
                <c:pt idx="0">
                  <c:v>91.7</c:v>
                </c:pt>
                <c:pt idx="1">
                  <c:v>66.7</c:v>
                </c:pt>
                <c:pt idx="2">
                  <c:v>92</c:v>
                </c:pt>
                <c:pt idx="3">
                  <c:v>74.8</c:v>
                </c:pt>
                <c:pt idx="4">
                  <c:v>4.3</c:v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Пд-33</c:v>
                </c:pt>
              </c:strCache>
            </c:strRef>
          </c:tx>
          <c:spPr>
            <a:solidFill>
              <a:srgbClr val="FFD320"/>
            </a:solidFill>
            <a:ln w="0">
              <a:noFill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none" lIns="38100" tIns="19050" rIns="38100" bIns="19050" anchor="ctr" anchorCtr="1"/>
              <a:lstStyle/>
              <a:p>
                <a:pPr>
                  <a:defRPr lang="ru-RU" sz="1000" b="0" i="0" u="none" strike="noStrike" kern="1200" spc="-1" baseline="0">
                    <a:solidFill>
                      <a:srgbClr val="000000"/>
                    </a:solidFill>
                    <a:latin typeface="Arial" panose="020B0604020202020204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categories</c:f>
              <c:strCache>
                <c:ptCount val="5"/>
                <c:pt idx="0">
                  <c:v>Абсолютная </c:v>
                </c:pt>
                <c:pt idx="1">
                  <c:v>Качественная </c:v>
                </c:pt>
                <c:pt idx="2">
                  <c:v>Качество знаний</c:v>
                </c:pt>
                <c:pt idx="3">
                  <c:v>СОУ</c:v>
                </c:pt>
                <c:pt idx="4">
                  <c:v>Средний
балл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5"/>
                <c:pt idx="0">
                  <c:v>100</c:v>
                </c:pt>
                <c:pt idx="1">
                  <c:v>85</c:v>
                </c:pt>
                <c:pt idx="2">
                  <c:v>96</c:v>
                </c:pt>
                <c:pt idx="3">
                  <c:v>87</c:v>
                </c:pt>
                <c:pt idx="4">
                  <c:v>4.6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90354992"/>
        <c:axId val="27618983"/>
      </c:barChart>
      <c:catAx>
        <c:axId val="90354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0" cap="flat" cmpd="sng" algn="ctr">
            <a:solidFill>
              <a:srgbClr val="B3B3B3"/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ru-RU" sz="1000" b="0" i="0" u="none" strike="noStrike" kern="1200" spc="-1" baseline="0">
                <a:solidFill>
                  <a:srgbClr val="000000"/>
                </a:solidFill>
                <a:latin typeface="Arial" panose="020B0604020202020204"/>
                <a:ea typeface="+mn-ea"/>
                <a:cs typeface="+mn-cs"/>
              </a:defRPr>
            </a:pPr>
          </a:p>
        </c:txPr>
        <c:crossAx val="27618983"/>
        <c:crosses val="autoZero"/>
        <c:auto val="1"/>
        <c:lblAlgn val="ctr"/>
        <c:lblOffset val="100"/>
        <c:noMultiLvlLbl val="0"/>
      </c:catAx>
      <c:valAx>
        <c:axId val="27618983"/>
        <c:scaling>
          <c:orientation val="minMax"/>
        </c:scaling>
        <c:delete val="0"/>
        <c:axPos val="l"/>
        <c:majorGridlines>
          <c:spPr>
            <a:ln w="0" cap="flat" cmpd="sng" algn="ctr">
              <a:solidFill>
                <a:srgbClr val="B3B3B3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0" cap="flat" cmpd="sng" algn="ctr">
            <a:solidFill>
              <a:srgbClr val="B3B3B3"/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ru-RU" sz="1000" b="0" i="0" u="none" strike="noStrike" kern="1200" spc="-1" baseline="0">
                <a:solidFill>
                  <a:srgbClr val="000000"/>
                </a:solidFill>
                <a:latin typeface="Arial" panose="020B0604020202020204"/>
                <a:ea typeface="+mn-ea"/>
                <a:cs typeface="+mn-cs"/>
              </a:defRPr>
            </a:pPr>
          </a:p>
        </c:txPr>
        <c:crossAx val="90354992"/>
        <c:crosses val="autoZero"/>
        <c:crossBetween val="between"/>
      </c:valAx>
      <c:spPr>
        <a:noFill/>
        <a:ln w="0">
          <a:solidFill>
            <a:srgbClr val="B3B3B3"/>
          </a:solidFill>
        </a:ln>
        <a:effectLst/>
      </c:spPr>
    </c:plotArea>
    <c:legend>
      <c:legendPos val="t"/>
      <c:layout/>
      <c:overlay val="0"/>
      <c:spPr>
        <a:noFill/>
        <a:ln w="0">
          <a:noFill/>
        </a:ln>
      </c:spPr>
      <c:txPr>
        <a:bodyPr rot="0" spcFirstLastPara="0" vertOverflow="ellipsis" vert="horz" wrap="square" anchor="ctr" anchorCtr="1"/>
        <a:lstStyle/>
        <a:p>
          <a:pPr>
            <a:defRPr lang="ru-RU" sz="1000" b="0" i="0" u="none" strike="noStrike" kern="1200" spc="-1" baseline="0">
              <a:solidFill>
                <a:srgbClr val="000000"/>
              </a:solidFill>
              <a:latin typeface="Arial" panose="020B0604020202020204"/>
              <a:ea typeface="+mn-ea"/>
              <a:cs typeface="+mn-cs"/>
            </a:defRPr>
          </a:pPr>
        </a:p>
      </c:txPr>
    </c:legend>
    <c:plotVisOnly val="1"/>
    <c:dispBlanksAs val="gap"/>
    <c:showDLblsOverMax val="1"/>
  </c:chart>
  <c:spPr>
    <a:solidFill>
      <a:srgbClr val="FFFFFF"/>
    </a:solidFill>
    <a:ln w="0">
      <a:noFill/>
    </a:ln>
  </c:spPr>
  <c:txPr>
    <a:bodyPr/>
    <a:lstStyle/>
    <a:p>
      <a:pPr>
        <a:defRPr lang="ru-RU"/>
      </a:pPr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Тв-1</c:v>
                </c:pt>
              </c:strCache>
            </c:strRef>
          </c:tx>
          <c:spPr>
            <a:solidFill>
              <a:srgbClr val="FF0000"/>
            </a:solidFill>
            <a:ln w="0">
              <a:noFill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none" lIns="38100" tIns="19050" rIns="38100" bIns="19050" anchor="ctr" anchorCtr="1"/>
              <a:lstStyle/>
              <a:p>
                <a:pPr>
                  <a:defRPr lang="ru-RU" sz="1000" b="0" i="0" u="none" strike="noStrike" kern="1200" spc="-1" baseline="0">
                    <a:solidFill>
                      <a:srgbClr val="000000"/>
                    </a:solidFill>
                    <a:latin typeface="Arial" panose="020B0604020202020204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categories</c:f>
              <c:strCache>
                <c:ptCount val="5"/>
                <c:pt idx="0">
                  <c:v>Абсолютная </c:v>
                </c:pt>
                <c:pt idx="1">
                  <c:v>Качественная </c:v>
                </c:pt>
                <c:pt idx="2">
                  <c:v>Качество знаний</c:v>
                </c:pt>
                <c:pt idx="3">
                  <c:v>СОУ</c:v>
                </c:pt>
                <c:pt idx="4">
                  <c:v>Средний
балл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91.7</c:v>
                </c:pt>
                <c:pt idx="1">
                  <c:v>75</c:v>
                </c:pt>
                <c:pt idx="2">
                  <c:v>91.3</c:v>
                </c:pt>
                <c:pt idx="3">
                  <c:v>79.9</c:v>
                </c:pt>
                <c:pt idx="4">
                  <c:v>4.4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Тв-2</c:v>
                </c:pt>
              </c:strCache>
            </c:strRef>
          </c:tx>
          <c:spPr>
            <a:solidFill>
              <a:srgbClr val="009E4F"/>
            </a:solidFill>
            <a:ln w="0">
              <a:noFill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none" lIns="38100" tIns="19050" rIns="38100" bIns="19050" anchor="ctr" anchorCtr="1"/>
              <a:lstStyle/>
              <a:p>
                <a:pPr>
                  <a:defRPr lang="ru-RU" sz="1000" b="0" i="0" u="none" strike="noStrike" kern="1200" spc="-1" baseline="0">
                    <a:solidFill>
                      <a:srgbClr val="000000"/>
                    </a:solidFill>
                    <a:latin typeface="Arial" panose="020B0604020202020204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categories</c:f>
              <c:strCache>
                <c:ptCount val="5"/>
                <c:pt idx="0">
                  <c:v>Абсолютная </c:v>
                </c:pt>
                <c:pt idx="1">
                  <c:v>Качественная </c:v>
                </c:pt>
                <c:pt idx="2">
                  <c:v>Качество знаний</c:v>
                </c:pt>
                <c:pt idx="3">
                  <c:v>СОУ</c:v>
                </c:pt>
                <c:pt idx="4">
                  <c:v>Средний
балл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5"/>
                <c:pt idx="0">
                  <c:v>89.5</c:v>
                </c:pt>
                <c:pt idx="1">
                  <c:v>47.4</c:v>
                </c:pt>
                <c:pt idx="2">
                  <c:v>84.7</c:v>
                </c:pt>
                <c:pt idx="3">
                  <c:v>73.9</c:v>
                </c:pt>
                <c:pt idx="4">
                  <c:v>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8785664"/>
        <c:axId val="60798967"/>
      </c:barChart>
      <c:catAx>
        <c:axId val="28785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0" cap="flat" cmpd="sng" algn="ctr">
            <a:solidFill>
              <a:srgbClr val="B3B3B3"/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ru-RU" sz="1000" b="0" i="0" u="none" strike="noStrike" kern="1200" spc="-1" baseline="0">
                <a:solidFill>
                  <a:srgbClr val="000000"/>
                </a:solidFill>
                <a:latin typeface="Arial" panose="020B0604020202020204"/>
                <a:ea typeface="+mn-ea"/>
                <a:cs typeface="+mn-cs"/>
              </a:defRPr>
            </a:pPr>
          </a:p>
        </c:txPr>
        <c:crossAx val="60798967"/>
        <c:crosses val="autoZero"/>
        <c:auto val="1"/>
        <c:lblAlgn val="ctr"/>
        <c:lblOffset val="100"/>
        <c:noMultiLvlLbl val="0"/>
      </c:catAx>
      <c:valAx>
        <c:axId val="60798967"/>
        <c:scaling>
          <c:orientation val="minMax"/>
        </c:scaling>
        <c:delete val="0"/>
        <c:axPos val="l"/>
        <c:majorGridlines>
          <c:spPr>
            <a:ln w="0" cap="flat" cmpd="sng" algn="ctr">
              <a:solidFill>
                <a:srgbClr val="B3B3B3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0" cap="flat" cmpd="sng" algn="ctr">
            <a:solidFill>
              <a:srgbClr val="B3B3B3"/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ru-RU" sz="1000" b="0" i="0" u="none" strike="noStrike" kern="1200" spc="-1" baseline="0">
                <a:solidFill>
                  <a:srgbClr val="000000"/>
                </a:solidFill>
                <a:latin typeface="Arial" panose="020B0604020202020204"/>
                <a:ea typeface="+mn-ea"/>
                <a:cs typeface="+mn-cs"/>
              </a:defRPr>
            </a:pPr>
          </a:p>
        </c:txPr>
        <c:crossAx val="28785664"/>
        <c:crosses val="autoZero"/>
        <c:crossBetween val="between"/>
      </c:valAx>
      <c:spPr>
        <a:noFill/>
        <a:ln w="0">
          <a:solidFill>
            <a:srgbClr val="B3B3B3"/>
          </a:solidFill>
        </a:ln>
        <a:effectLst/>
      </c:spPr>
    </c:plotArea>
    <c:legend>
      <c:legendPos val="t"/>
      <c:layout/>
      <c:overlay val="0"/>
      <c:spPr>
        <a:noFill/>
        <a:ln w="0">
          <a:noFill/>
        </a:ln>
      </c:spPr>
      <c:txPr>
        <a:bodyPr rot="0" spcFirstLastPara="0" vertOverflow="ellipsis" vert="horz" wrap="square" anchor="ctr" anchorCtr="1"/>
        <a:lstStyle/>
        <a:p>
          <a:pPr>
            <a:defRPr lang="ru-RU" sz="1000" b="0" i="0" u="none" strike="noStrike" kern="1200" spc="-1" baseline="0">
              <a:solidFill>
                <a:srgbClr val="000000"/>
              </a:solidFill>
              <a:latin typeface="Arial" panose="020B0604020202020204"/>
              <a:ea typeface="+mn-ea"/>
              <a:cs typeface="+mn-cs"/>
            </a:defRPr>
          </a:pPr>
        </a:p>
      </c:txPr>
    </c:legend>
    <c:plotVisOnly val="1"/>
    <c:dispBlanksAs val="gap"/>
    <c:showDLblsOverMax val="1"/>
  </c:chart>
  <c:spPr>
    <a:solidFill>
      <a:srgbClr val="FFFFFF"/>
    </a:solidFill>
    <a:ln w="0">
      <a:noFill/>
    </a:ln>
  </c:spPr>
  <c:txPr>
    <a:bodyPr/>
    <a:lstStyle/>
    <a:p>
      <a:pPr>
        <a:defRPr lang="ru-RU"/>
      </a:pPr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Тв-21</c:v>
                </c:pt>
              </c:strCache>
            </c:strRef>
          </c:tx>
          <c:spPr>
            <a:solidFill>
              <a:srgbClr val="FF0000"/>
            </a:solidFill>
            <a:ln w="0">
              <a:noFill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none" lIns="38100" tIns="19050" rIns="38100" bIns="19050" anchor="ctr" anchorCtr="1"/>
              <a:lstStyle/>
              <a:p>
                <a:pPr>
                  <a:defRPr lang="ru-RU" sz="1000" b="0" i="0" u="none" strike="noStrike" kern="1200" spc="-1" baseline="0">
                    <a:solidFill>
                      <a:srgbClr val="000000"/>
                    </a:solidFill>
                    <a:latin typeface="Arial" panose="020B0604020202020204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categories</c:f>
              <c:strCache>
                <c:ptCount val="5"/>
                <c:pt idx="0">
                  <c:v>Абсолютная </c:v>
                </c:pt>
                <c:pt idx="1">
                  <c:v>Качественная </c:v>
                </c:pt>
                <c:pt idx="2">
                  <c:v>Качество знаний</c:v>
                </c:pt>
                <c:pt idx="3">
                  <c:v>СОУ</c:v>
                </c:pt>
                <c:pt idx="4">
                  <c:v>Средний
балл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84.6</c:v>
                </c:pt>
                <c:pt idx="1">
                  <c:v>50</c:v>
                </c:pt>
                <c:pt idx="2">
                  <c:v>76.9</c:v>
                </c:pt>
                <c:pt idx="3">
                  <c:v>68.9</c:v>
                </c:pt>
                <c:pt idx="4">
                  <c:v>4.1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Тв-22</c:v>
                </c:pt>
              </c:strCache>
            </c:strRef>
          </c:tx>
          <c:spPr>
            <a:solidFill>
              <a:srgbClr val="009E4F"/>
            </a:solidFill>
            <a:ln w="0">
              <a:noFill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none" lIns="38100" tIns="19050" rIns="38100" bIns="19050" anchor="ctr" anchorCtr="1"/>
              <a:lstStyle/>
              <a:p>
                <a:pPr>
                  <a:defRPr lang="ru-RU" sz="1000" b="0" i="0" u="none" strike="noStrike" kern="1200" spc="-1" baseline="0">
                    <a:solidFill>
                      <a:srgbClr val="000000"/>
                    </a:solidFill>
                    <a:latin typeface="Arial" panose="020B0604020202020204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categories</c:f>
              <c:strCache>
                <c:ptCount val="5"/>
                <c:pt idx="0">
                  <c:v>Абсолютная </c:v>
                </c:pt>
                <c:pt idx="1">
                  <c:v>Качественная </c:v>
                </c:pt>
                <c:pt idx="2">
                  <c:v>Качество знаний</c:v>
                </c:pt>
                <c:pt idx="3">
                  <c:v>СОУ</c:v>
                </c:pt>
                <c:pt idx="4">
                  <c:v>Средний
балл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5"/>
                <c:pt idx="0">
                  <c:v>71.4</c:v>
                </c:pt>
                <c:pt idx="1">
                  <c:v>53.6</c:v>
                </c:pt>
                <c:pt idx="2">
                  <c:v>79.6</c:v>
                </c:pt>
                <c:pt idx="3">
                  <c:v>70.8</c:v>
                </c:pt>
                <c:pt idx="4">
                  <c:v>4.1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6959551"/>
        <c:axId val="82086729"/>
      </c:barChart>
      <c:catAx>
        <c:axId val="56959551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0" cap="flat" cmpd="sng" algn="ctr">
            <a:solidFill>
              <a:srgbClr val="B3B3B3"/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ru-RU" sz="1000" b="0" i="0" u="none" strike="noStrike" kern="1200" spc="-1" baseline="0">
                <a:solidFill>
                  <a:srgbClr val="000000"/>
                </a:solidFill>
                <a:latin typeface="Arial" panose="020B0604020202020204"/>
                <a:ea typeface="+mn-ea"/>
                <a:cs typeface="+mn-cs"/>
              </a:defRPr>
            </a:pPr>
          </a:p>
        </c:txPr>
        <c:crossAx val="82086729"/>
        <c:crosses val="autoZero"/>
        <c:auto val="1"/>
        <c:lblAlgn val="ctr"/>
        <c:lblOffset val="100"/>
        <c:noMultiLvlLbl val="0"/>
      </c:catAx>
      <c:valAx>
        <c:axId val="82086729"/>
        <c:scaling>
          <c:orientation val="minMax"/>
        </c:scaling>
        <c:delete val="0"/>
        <c:axPos val="l"/>
        <c:majorGridlines>
          <c:spPr>
            <a:ln w="0" cap="flat" cmpd="sng" algn="ctr">
              <a:solidFill>
                <a:srgbClr val="B3B3B3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0" cap="flat" cmpd="sng" algn="ctr">
            <a:solidFill>
              <a:srgbClr val="B3B3B3"/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ru-RU" sz="1000" b="0" i="0" u="none" strike="noStrike" kern="1200" spc="-1" baseline="0">
                <a:solidFill>
                  <a:srgbClr val="000000"/>
                </a:solidFill>
                <a:latin typeface="Arial" panose="020B0604020202020204"/>
                <a:ea typeface="+mn-ea"/>
                <a:cs typeface="+mn-cs"/>
              </a:defRPr>
            </a:pPr>
          </a:p>
        </c:txPr>
        <c:crossAx val="56959551"/>
        <c:crosses val="autoZero"/>
        <c:crossBetween val="between"/>
      </c:valAx>
      <c:spPr>
        <a:noFill/>
        <a:ln w="0">
          <a:solidFill>
            <a:srgbClr val="B3B3B3"/>
          </a:solidFill>
        </a:ln>
        <a:effectLst/>
      </c:spPr>
    </c:plotArea>
    <c:legend>
      <c:legendPos val="t"/>
      <c:layout/>
      <c:overlay val="0"/>
      <c:spPr>
        <a:noFill/>
        <a:ln w="0">
          <a:noFill/>
        </a:ln>
      </c:spPr>
      <c:txPr>
        <a:bodyPr rot="0" spcFirstLastPara="0" vertOverflow="ellipsis" vert="horz" wrap="square" anchor="ctr" anchorCtr="1"/>
        <a:lstStyle/>
        <a:p>
          <a:pPr>
            <a:defRPr lang="ru-RU" sz="1000" b="0" i="0" u="none" strike="noStrike" kern="1200" spc="-1" baseline="0">
              <a:solidFill>
                <a:srgbClr val="000000"/>
              </a:solidFill>
              <a:latin typeface="Arial" panose="020B0604020202020204"/>
              <a:ea typeface="+mn-ea"/>
              <a:cs typeface="+mn-cs"/>
            </a:defRPr>
          </a:pPr>
        </a:p>
      </c:txPr>
    </c:legend>
    <c:plotVisOnly val="1"/>
    <c:dispBlanksAs val="gap"/>
    <c:showDLblsOverMax val="1"/>
  </c:chart>
  <c:spPr>
    <a:solidFill>
      <a:srgbClr val="FFFFFF"/>
    </a:solidFill>
    <a:ln w="0">
      <a:noFill/>
    </a:ln>
  </c:spPr>
  <c:txPr>
    <a:bodyPr/>
    <a:lstStyle/>
    <a:p>
      <a:pPr>
        <a:defRPr lang="ru-RU"/>
      </a:pPr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F28A929-7C18-44F0-9107-BDF2FCE710A6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7553771-51AF-4BCC-A0B3-CAC030D8BAF9}" type="slidenum">
              <a:rPr lang="ru-RU" smtClean="0"/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8A929-7C18-44F0-9107-BDF2FCE710A6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53771-51AF-4BCC-A0B3-CAC030D8BAF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8A929-7C18-44F0-9107-BDF2FCE710A6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53771-51AF-4BCC-A0B3-CAC030D8BAF9}" type="slidenum">
              <a:rPr lang="ru-RU" smtClean="0"/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8A929-7C18-44F0-9107-BDF2FCE710A6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53771-51AF-4BCC-A0B3-CAC030D8BAF9}" type="slidenum">
              <a:rPr lang="ru-RU" smtClean="0"/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8A929-7C18-44F0-9107-BDF2FCE710A6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53771-51AF-4BCC-A0B3-CAC030D8BAF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8A929-7C18-44F0-9107-BDF2FCE710A6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53771-51AF-4BCC-A0B3-CAC030D8BAF9}" type="slidenum">
              <a:rPr lang="ru-RU" smtClean="0"/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8A929-7C18-44F0-9107-BDF2FCE710A6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53771-51AF-4BCC-A0B3-CAC030D8BAF9}" type="slidenum">
              <a:rPr lang="ru-RU" smtClean="0"/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8A929-7C18-44F0-9107-BDF2FCE710A6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53771-51AF-4BCC-A0B3-CAC030D8BAF9}" type="slidenum">
              <a:rPr lang="ru-RU" smtClean="0"/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8A929-7C18-44F0-9107-BDF2FCE710A6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53771-51AF-4BCC-A0B3-CAC030D8BAF9}" type="slidenum">
              <a:rPr lang="ru-RU" smtClean="0"/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8A929-7C18-44F0-9107-BDF2FCE710A6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53771-51AF-4BCC-A0B3-CAC030D8BAF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8A929-7C18-44F0-9107-BDF2FCE710A6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53771-51AF-4BCC-A0B3-CAC030D8BAF9}" type="slidenum">
              <a:rPr lang="ru-RU" smtClean="0"/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8A929-7C18-44F0-9107-BDF2FCE710A6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53771-51AF-4BCC-A0B3-CAC030D8BAF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8A929-7C18-44F0-9107-BDF2FCE710A6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53771-51AF-4BCC-A0B3-CAC030D8BAF9}" type="slidenum">
              <a:rPr lang="ru-RU" smtClean="0"/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8A929-7C18-44F0-9107-BDF2FCE710A6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53771-51AF-4BCC-A0B3-CAC030D8BAF9}" type="slidenum">
              <a:rPr lang="ru-RU" smtClean="0"/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8A929-7C18-44F0-9107-BDF2FCE710A6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53771-51AF-4BCC-A0B3-CAC030D8BAF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8A929-7C18-44F0-9107-BDF2FCE710A6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53771-51AF-4BCC-A0B3-CAC030D8BAF9}" type="slidenum">
              <a:rPr lang="ru-RU" smtClean="0"/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8A929-7C18-44F0-9107-BDF2FCE710A6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53771-51AF-4BCC-A0B3-CAC030D8BAF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4.png"/><Relationship Id="rId18" Type="http://schemas.openxmlformats.org/officeDocument/2006/relationships/image" Target="../media/image3.pn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F28A929-7C18-44F0-9107-BDF2FCE710A6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7553771-51AF-4BCC-A0B3-CAC030D8BAF9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hart" Target="../charts/chart19.xml"/><Relationship Id="rId1" Type="http://schemas.openxmlformats.org/officeDocument/2006/relationships/chart" Target="../charts/char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hart" Target="../charts/chart21.xml"/><Relationship Id="rId1" Type="http://schemas.openxmlformats.org/officeDocument/2006/relationships/chart" Target="../charts/char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chart" Target="../charts/chart7.xml"/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chart" Target="../charts/char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hart" Target="../charts/chart12.xml"/><Relationship Id="rId1" Type="http://schemas.openxmlformats.org/officeDocument/2006/relationships/chart" Target="../charts/char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13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chart" Target="../charts/chart17.xml"/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chart" Target="../charts/char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1" algn="ctr" defTabSz="457200" rtl="0">
              <a:spcBef>
                <a:spcPct val="0"/>
              </a:spcBef>
            </a:pPr>
            <a:r>
              <a:rPr lang="ru-RU" sz="3200" b="1" dirty="0">
                <a:latin typeface="Bahnschrift SemiBold" panose="020B0502040204020203" pitchFamily="34" charset="0"/>
              </a:rPr>
              <a:t>Мониторинг качества </a:t>
            </a:r>
            <a:r>
              <a:rPr lang="ru-RU" sz="3200" b="1" dirty="0" smtClean="0">
                <a:latin typeface="Bahnschrift SemiBold" panose="020B0502040204020203" pitchFamily="34" charset="0"/>
              </a:rPr>
              <a:t>образования</a:t>
            </a:r>
            <a:br>
              <a:rPr lang="ru-RU" sz="3200" b="1" dirty="0" smtClean="0">
                <a:latin typeface="Bahnschrift SemiBold" panose="020B0502040204020203" pitchFamily="34" charset="0"/>
              </a:rPr>
            </a:br>
            <a:r>
              <a:rPr lang="ru-RU" sz="3200" b="1" dirty="0" smtClean="0">
                <a:latin typeface="Bahnschrift SemiBold" panose="020B0502040204020203" pitchFamily="34" charset="0"/>
              </a:rPr>
              <a:t>I </a:t>
            </a:r>
            <a:r>
              <a:rPr lang="ru-RU" sz="3200" b="1" dirty="0">
                <a:latin typeface="Bahnschrift SemiBold" panose="020B0502040204020203" pitchFamily="34" charset="0"/>
              </a:rPr>
              <a:t>семестр </a:t>
            </a:r>
            <a:r>
              <a:rPr lang="ru-RU" sz="3200" b="1" dirty="0" smtClean="0">
                <a:latin typeface="Bahnschrift SemiBold" panose="020B0502040204020203" pitchFamily="34" charset="0"/>
              </a:rPr>
              <a:t>2022 </a:t>
            </a:r>
            <a:r>
              <a:rPr lang="ru-RU" sz="3200" b="1" dirty="0">
                <a:latin typeface="Bahnschrift SemiBold" panose="020B0502040204020203" pitchFamily="34" charset="0"/>
              </a:rPr>
              <a:t>– </a:t>
            </a:r>
            <a:r>
              <a:rPr lang="ru-RU" sz="3200" b="1" dirty="0" smtClean="0">
                <a:latin typeface="Bahnschrift SemiBold" panose="020B0502040204020203" pitchFamily="34" charset="0"/>
              </a:rPr>
              <a:t>2023 </a:t>
            </a:r>
            <a:r>
              <a:rPr lang="ru-RU" sz="3200" b="1" dirty="0">
                <a:latin typeface="Bahnschrift SemiBold" panose="020B0502040204020203" pitchFamily="34" charset="0"/>
              </a:rPr>
              <a:t>учебный </a:t>
            </a:r>
            <a:r>
              <a:rPr lang="ru-RU" sz="3200" b="1" dirty="0" smtClean="0">
                <a:latin typeface="Bahnschrift SemiBold" panose="020B0502040204020203" pitchFamily="34" charset="0"/>
              </a:rPr>
              <a:t>год</a:t>
            </a:r>
            <a:endParaRPr lang="ru-RU" sz="3200" dirty="0">
              <a:latin typeface="Bahnschrift SemiBold" panose="020B0502040204020203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/>
              <a:t>Заведующий очным отделением</a:t>
            </a:r>
            <a:endParaRPr lang="ru-RU" dirty="0" smtClean="0"/>
          </a:p>
          <a:p>
            <a:pPr algn="r"/>
            <a:r>
              <a:rPr lang="ru-RU" dirty="0" smtClean="0"/>
              <a:t>Анна Сергеевна Щербина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078" y="118892"/>
            <a:ext cx="2694307" cy="100081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49430" y="1851428"/>
          <a:ext cx="7663353" cy="548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2431"/>
                <a:gridCol w="696917"/>
                <a:gridCol w="542958"/>
                <a:gridCol w="1084386"/>
                <a:gridCol w="971972"/>
                <a:gridCol w="975795"/>
                <a:gridCol w="975795"/>
                <a:gridCol w="1303099"/>
              </a:tblGrid>
              <a:tr h="0">
                <a:tc>
                  <a:txBody>
                    <a:bodyPr/>
                    <a:lstStyle/>
                    <a:p>
                      <a:pPr indent="68580" algn="ctr" hangingPunct="0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ИТОГО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783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349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68580" algn="ctr" hangingPunct="0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11%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44,5%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7,8%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8,5%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49430" y="1302788"/>
          <a:ext cx="7663353" cy="548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2868"/>
                <a:gridCol w="696481"/>
                <a:gridCol w="542958"/>
                <a:gridCol w="1084386"/>
                <a:gridCol w="971971"/>
                <a:gridCol w="975795"/>
                <a:gridCol w="975795"/>
                <a:gridCol w="1303099"/>
              </a:tblGrid>
              <a:tr h="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Группа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Кол-во</a:t>
                      </a:r>
                      <a:endParaRPr lang="ru-RU" sz="1200"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 группе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Ак отп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Отличники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Ударники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 одной «3»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Неуспевающие</a:t>
                      </a:r>
                      <a:endParaRPr lang="ru-RU" sz="1200"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Неуспевающие</a:t>
                      </a:r>
                      <a:endParaRPr lang="ru-RU" sz="1200" dirty="0"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за 2022-2023 уч. г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8312783" y="662131"/>
          <a:ext cx="3216970" cy="2578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833120" y="3155315"/>
          <a:ext cx="10564495" cy="3070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1338350" y="554932"/>
          <a:ext cx="9418320" cy="2711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1338350" y="3366655"/>
          <a:ext cx="9418320" cy="2992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1404851" y="1271847"/>
          <a:ext cx="9376756" cy="4206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66501" y="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hangingPunct="0"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 качественных показателей промежуточной аттестации </a:t>
            </a:r>
            <a:endParaRPr lang="ru-R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hangingPunct="0"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преподавателей </a:t>
            </a:r>
            <a:r>
              <a:rPr lang="ru-RU" sz="12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общеобразовательных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дисциплин</a:t>
            </a:r>
            <a:endParaRPr lang="ru-R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hangingPunct="0"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 </a:t>
            </a: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семестр 2022-2023 учебного года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4970" y="646331"/>
          <a:ext cx="4815547" cy="59937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2763"/>
                <a:gridCol w="1322946"/>
                <a:gridCol w="1025673"/>
                <a:gridCol w="751960"/>
                <a:gridCol w="787050"/>
                <a:gridCol w="635155"/>
              </a:tblGrid>
              <a:tr h="380783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 п/п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Ф.И.О.</a:t>
                      </a:r>
                      <a:endParaRPr lang="ru-RU" sz="1200" dirty="0"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преподавателя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 anchor="b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Абсолютная успеваемость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Качество знаний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СОУ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Средний балл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/>
                </a:tc>
              </a:tr>
              <a:tr h="21895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/>
                </a:tc>
                <a:tc>
                  <a:txBody>
                    <a:bodyPr/>
                    <a:lstStyle/>
                    <a:p>
                      <a:pPr indent="127635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Абдрашитова С.З.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 anchor="ctr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98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65,4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61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3,8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/>
                </a:tc>
              </a:tr>
              <a:tr h="21895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/>
                </a:tc>
                <a:tc>
                  <a:txBody>
                    <a:bodyPr/>
                    <a:lstStyle/>
                    <a:p>
                      <a:pPr indent="127635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Батарёва А.А.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 anchor="ctr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100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77,5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90,2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4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/>
                </a:tc>
              </a:tr>
              <a:tr h="21895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/>
                </a:tc>
                <a:tc>
                  <a:txBody>
                    <a:bodyPr/>
                    <a:lstStyle/>
                    <a:p>
                      <a:pPr indent="127635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Ганина Е.В.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 anchor="ctr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94,1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69,5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59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3,8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/>
                </a:tc>
              </a:tr>
              <a:tr h="21895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/>
                </a:tc>
                <a:tc>
                  <a:txBody>
                    <a:bodyPr/>
                    <a:lstStyle/>
                    <a:p>
                      <a:pPr indent="127635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Генке Е.А.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 anchor="ctr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100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94,3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73,3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4,3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/>
                </a:tc>
              </a:tr>
              <a:tr h="21895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/>
                </a:tc>
                <a:tc>
                  <a:txBody>
                    <a:bodyPr/>
                    <a:lstStyle/>
                    <a:p>
                      <a:pPr indent="127635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Дмитриева К.А.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 anchor="ctr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96,6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80,2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66,4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4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/>
                </a:tc>
              </a:tr>
              <a:tr h="21895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/>
                </a:tc>
                <a:tc>
                  <a:txBody>
                    <a:bodyPr/>
                    <a:lstStyle/>
                    <a:p>
                      <a:pPr indent="127635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Дудырев М.М.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 anchor="ctr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95,6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95,6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96,2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4,8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/>
                </a:tc>
              </a:tr>
              <a:tr h="21895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/>
                </a:tc>
                <a:tc>
                  <a:txBody>
                    <a:bodyPr/>
                    <a:lstStyle/>
                    <a:p>
                      <a:pPr indent="127635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Ерофеева В.А.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 anchor="ctr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100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86,4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73,8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4,2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/>
                </a:tc>
              </a:tr>
              <a:tr h="21895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/>
                </a:tc>
                <a:tc>
                  <a:txBody>
                    <a:bodyPr/>
                    <a:lstStyle/>
                    <a:p>
                      <a:pPr indent="127635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Кабанова Е.И.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 anchor="ctr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100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83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67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4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/>
                </a:tc>
              </a:tr>
              <a:tr h="21895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/>
                </a:tc>
                <a:tc>
                  <a:txBody>
                    <a:bodyPr/>
                    <a:lstStyle/>
                    <a:p>
                      <a:pPr indent="127635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Кузнецова М.И.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 anchor="ctr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100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81,7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64,6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3,9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/>
                </a:tc>
              </a:tr>
              <a:tr h="21895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/>
                </a:tc>
                <a:tc>
                  <a:txBody>
                    <a:bodyPr/>
                    <a:lstStyle/>
                    <a:p>
                      <a:pPr indent="127635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Куркина А.А.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 anchor="ctr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98,3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62,4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64,2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3,9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/>
                </a:tc>
              </a:tr>
              <a:tr h="21895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/>
                </a:tc>
                <a:tc>
                  <a:txBody>
                    <a:bodyPr/>
                    <a:lstStyle/>
                    <a:p>
                      <a:pPr indent="127635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Куркова А.Г.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 anchor="ctr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98,4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77,8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70,6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4,1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/>
                </a:tc>
              </a:tr>
              <a:tr h="21895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/>
                </a:tc>
                <a:tc>
                  <a:txBody>
                    <a:bodyPr/>
                    <a:lstStyle/>
                    <a:p>
                      <a:pPr indent="127635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Малина Л.М.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 anchor="ctr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100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94,6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83,6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4,5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/>
                </a:tc>
              </a:tr>
              <a:tr h="21895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/>
                </a:tc>
                <a:tc>
                  <a:txBody>
                    <a:bodyPr/>
                    <a:lstStyle/>
                    <a:p>
                      <a:pPr indent="127635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Маркина Е.А.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 anchor="ctr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100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95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75,8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4,3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/>
                </a:tc>
              </a:tr>
              <a:tr h="21895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/>
                </a:tc>
                <a:tc>
                  <a:txBody>
                    <a:bodyPr/>
                    <a:lstStyle/>
                    <a:p>
                      <a:pPr indent="127635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Масеева Р.В.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 anchor="ctr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98,6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98,2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94,6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4,8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/>
                </a:tc>
              </a:tr>
              <a:tr h="21895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/>
                </a:tc>
                <a:tc>
                  <a:txBody>
                    <a:bodyPr/>
                    <a:lstStyle/>
                    <a:p>
                      <a:pPr indent="127635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Поторжнова Е.А.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 anchor="ctr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100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96,3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86,2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4,6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/>
                </a:tc>
              </a:tr>
              <a:tr h="21895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/>
                </a:tc>
                <a:tc>
                  <a:txBody>
                    <a:bodyPr/>
                    <a:lstStyle/>
                    <a:p>
                      <a:pPr indent="127635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Самохина Т.Ю.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 anchor="ctr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99,3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91,7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80,9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4,4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/>
                </a:tc>
              </a:tr>
              <a:tr h="21895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/>
                </a:tc>
                <a:tc>
                  <a:txBody>
                    <a:bodyPr/>
                    <a:lstStyle/>
                    <a:p>
                      <a:pPr indent="127635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Сидорова И.А.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 anchor="ctr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97,9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82,7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72,2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4,2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/>
                </a:tc>
              </a:tr>
              <a:tr h="21895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/>
                </a:tc>
                <a:tc>
                  <a:txBody>
                    <a:bodyPr/>
                    <a:lstStyle/>
                    <a:p>
                      <a:pPr indent="127635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Силантьева А.В.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 anchor="ctr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98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54,5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53,3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3,6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/>
                </a:tc>
              </a:tr>
              <a:tr h="21895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/>
                </a:tc>
                <a:tc>
                  <a:txBody>
                    <a:bodyPr/>
                    <a:lstStyle/>
                    <a:p>
                      <a:pPr indent="127635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Сорокина С.В.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 anchor="ctr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100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88,7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79,5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4,4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/>
                </a:tc>
              </a:tr>
              <a:tr h="21895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/>
                </a:tc>
                <a:tc>
                  <a:txBody>
                    <a:bodyPr/>
                    <a:lstStyle/>
                    <a:p>
                      <a:pPr indent="127635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Сундукова О.В.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 anchor="ctr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100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87,3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66,1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4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/>
                </a:tc>
              </a:tr>
              <a:tr h="21895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/>
                </a:tc>
                <a:tc>
                  <a:txBody>
                    <a:bodyPr/>
                    <a:lstStyle/>
                    <a:p>
                      <a:pPr indent="127635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Фатеев А.Г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 anchor="ctr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99,5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71,6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70,6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4,1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/>
                </a:tc>
              </a:tr>
              <a:tr h="21895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/>
                </a:tc>
                <a:tc>
                  <a:txBody>
                    <a:bodyPr/>
                    <a:lstStyle/>
                    <a:p>
                      <a:pPr indent="127635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Фризен И.В.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 anchor="ctr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96,9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96,9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80,7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4,4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/>
                </a:tc>
              </a:tr>
              <a:tr h="21895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/>
                </a:tc>
                <a:tc>
                  <a:txBody>
                    <a:bodyPr/>
                    <a:lstStyle/>
                    <a:p>
                      <a:pPr indent="127635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Чернова К.С.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 anchor="ctr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99,5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78,4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68,3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4,1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/>
                </a:tc>
              </a:tr>
              <a:tr h="21895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/>
                </a:tc>
                <a:tc>
                  <a:txBody>
                    <a:bodyPr/>
                    <a:lstStyle/>
                    <a:p>
                      <a:pPr indent="127635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Щербина А.С.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0645" algn="l"/>
                          <a:tab pos="292100" algn="l"/>
                        </a:tabLst>
                      </a:pPr>
                      <a:r>
                        <a:rPr lang="ru-RU" sz="1200" b="1">
                          <a:effectLst/>
                        </a:rPr>
                        <a:t>98,4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88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70,3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4,1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36029" marR="36029" marT="0" marB="0"/>
                </a:tc>
              </a:tr>
            </a:tbl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5494714" y="0"/>
          <a:ext cx="6192982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97244"/>
            <a:ext cx="121919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 качественных показателей промежуточной аттестации </a:t>
            </a:r>
            <a:endParaRPr lang="ru-R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hangingPunct="0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преподавателей специальных дисциплин</a:t>
            </a:r>
            <a:endParaRPr lang="ru-R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hangingPunct="0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семестр 2022-2023 учебного года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12798" y="753601"/>
          <a:ext cx="5455739" cy="56139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4641"/>
                <a:gridCol w="1610439"/>
                <a:gridCol w="1103129"/>
                <a:gridCol w="914776"/>
                <a:gridCol w="782013"/>
                <a:gridCol w="730741"/>
              </a:tblGrid>
              <a:tr h="905715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 п/п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49488" marR="49488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Ф.И.О.</a:t>
                      </a:r>
                      <a:endParaRPr lang="ru-RU" sz="1400" dirty="0"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преподавателя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49488" marR="49488" marT="0" marB="0" anchor="b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Абсолютная успеваемость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49488" marR="49488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Качество знаний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49488" marR="49488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СОУ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49488" marR="49488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Средний балл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49488" marR="49488" marT="0" marB="0"/>
                </a:tc>
              </a:tr>
              <a:tr h="24632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49488" marR="49488" marT="0" marB="0"/>
                </a:tc>
                <a:tc>
                  <a:txBody>
                    <a:bodyPr/>
                    <a:lstStyle/>
                    <a:p>
                      <a:pPr indent="127635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Абрамова А.А.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49488" marR="49488" marT="0" marB="0" anchor="ctr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91%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49488" marR="49488" marT="0" marB="0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77,3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49488" marR="49488" marT="0" marB="0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63,9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49488" marR="49488" marT="0" marB="0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4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49488" marR="49488" marT="0" marB="0"/>
                </a:tc>
              </a:tr>
              <a:tr h="506713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49488" marR="49488" marT="0" marB="0"/>
                </a:tc>
                <a:tc>
                  <a:txBody>
                    <a:bodyPr/>
                    <a:lstStyle/>
                    <a:p>
                      <a:pPr indent="127635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Бесчетвертева Т.Ю.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49488" marR="49488" marT="0" marB="0" anchor="ctr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99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49488" marR="49488" marT="0" marB="0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87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49488" marR="49488" marT="0" marB="0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74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49488" marR="49488" marT="0" marB="0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4,2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49488" marR="49488" marT="0" marB="0"/>
                </a:tc>
              </a:tr>
              <a:tr h="24632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49488" marR="49488" marT="0" marB="0"/>
                </a:tc>
                <a:tc>
                  <a:txBody>
                    <a:bodyPr/>
                    <a:lstStyle/>
                    <a:p>
                      <a:pPr indent="127635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Гончарова И.С.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49488" marR="49488" marT="0" marB="0" anchor="ctr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90,7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49488" marR="49488" marT="0" marB="0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59,3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49488" marR="49488" marT="0" marB="0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58,2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49488" marR="49488" marT="0" marB="0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3,7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49488" marR="49488" marT="0" marB="0"/>
                </a:tc>
              </a:tr>
              <a:tr h="24632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49488" marR="49488" marT="0" marB="0"/>
                </a:tc>
                <a:tc>
                  <a:txBody>
                    <a:bodyPr/>
                    <a:lstStyle/>
                    <a:p>
                      <a:pPr indent="127635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Дудикова С.М.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49488" marR="49488" marT="0" marB="0" anchor="ctr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98,9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49488" marR="49488" marT="0" marB="0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80,7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49488" marR="49488" marT="0" marB="0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65,3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49488" marR="49488" marT="0" marB="0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4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49488" marR="49488" marT="0" marB="0"/>
                </a:tc>
              </a:tr>
              <a:tr h="24632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49488" marR="49488" marT="0" marB="0"/>
                </a:tc>
                <a:tc>
                  <a:txBody>
                    <a:bodyPr/>
                    <a:lstStyle/>
                    <a:p>
                      <a:pPr indent="127635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Еграшкина Т.Н.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49488" marR="49488" marT="0" marB="0" anchor="ctr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99,5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49488" marR="49488" marT="0" marB="0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89,1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49488" marR="49488" marT="0" marB="0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78,4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49488" marR="49488" marT="0" marB="0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4,4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49488" marR="49488" marT="0" marB="0"/>
                </a:tc>
              </a:tr>
              <a:tr h="24632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49488" marR="49488" marT="0" marB="0"/>
                </a:tc>
                <a:tc>
                  <a:txBody>
                    <a:bodyPr/>
                    <a:lstStyle/>
                    <a:p>
                      <a:pPr indent="127635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Кадирова А.В.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49488" marR="49488" marT="0" marB="0" anchor="ctr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100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49488" marR="49488" marT="0" marB="0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79,2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49488" marR="49488" marT="0" marB="0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68,7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49488" marR="49488" marT="0" marB="0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4,1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49488" marR="49488" marT="0" marB="0"/>
                </a:tc>
              </a:tr>
              <a:tr h="24632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49488" marR="49488" marT="0" marB="0"/>
                </a:tc>
                <a:tc>
                  <a:txBody>
                    <a:bodyPr/>
                    <a:lstStyle/>
                    <a:p>
                      <a:pPr indent="127635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Кузнецова Л.П.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49488" marR="49488" marT="0" marB="0" anchor="ctr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98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49488" marR="49488" marT="0" marB="0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75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49488" marR="49488" marT="0" marB="0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64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49488" marR="49488" marT="0" marB="0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4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49488" marR="49488" marT="0" marB="0"/>
                </a:tc>
              </a:tr>
              <a:tr h="24632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49488" marR="49488" marT="0" marB="0"/>
                </a:tc>
                <a:tc>
                  <a:txBody>
                    <a:bodyPr/>
                    <a:lstStyle/>
                    <a:p>
                      <a:pPr indent="127635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Мансурова Г.И.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49488" marR="49488" marT="0" marB="0" anchor="ctr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100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49488" marR="49488" marT="0" marB="0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85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49488" marR="49488" marT="0" marB="0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76,4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49488" marR="49488" marT="0" marB="0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4,3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49488" marR="49488" marT="0" marB="0"/>
                </a:tc>
              </a:tr>
              <a:tr h="24632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49488" marR="49488" marT="0" marB="0"/>
                </a:tc>
                <a:tc>
                  <a:txBody>
                    <a:bodyPr/>
                    <a:lstStyle/>
                    <a:p>
                      <a:pPr indent="127635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Микка Н.Ю.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49488" marR="49488" marT="0" marB="0" anchor="ctr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100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49488" marR="49488" marT="0" marB="0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81,8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49488" marR="49488" marT="0" marB="0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68,7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49488" marR="49488" marT="0" marB="0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4,1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49488" marR="49488" marT="0" marB="0"/>
                </a:tc>
              </a:tr>
              <a:tr h="506713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49488" marR="49488" marT="0" marB="0"/>
                </a:tc>
                <a:tc>
                  <a:txBody>
                    <a:bodyPr/>
                    <a:lstStyle/>
                    <a:p>
                      <a:pPr indent="127635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Насретдинова Н.В.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49488" marR="49488" marT="0" marB="0" anchor="ctr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100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49488" marR="49488" marT="0" marB="0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77,5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49488" marR="49488" marT="0" marB="0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75,8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49488" marR="49488" marT="0" marB="0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4,3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49488" marR="49488" marT="0" marB="0"/>
                </a:tc>
              </a:tr>
              <a:tr h="24632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49488" marR="49488" marT="0" marB="0"/>
                </a:tc>
                <a:tc>
                  <a:txBody>
                    <a:bodyPr/>
                    <a:lstStyle/>
                    <a:p>
                      <a:pPr indent="127635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Постнова Е.В.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49488" marR="49488" marT="0" marB="0" anchor="ctr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95,8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49488" marR="49488" marT="0" marB="0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91,7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49488" marR="49488" marT="0" marB="0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83,3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49488" marR="49488" marT="0" marB="0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4,5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49488" marR="49488" marT="0" marB="0"/>
                </a:tc>
              </a:tr>
              <a:tr h="24632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49488" marR="49488" marT="0" marB="0"/>
                </a:tc>
                <a:tc>
                  <a:txBody>
                    <a:bodyPr/>
                    <a:lstStyle/>
                    <a:p>
                      <a:pPr indent="127635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Ракипова Р.Х.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49488" marR="49488" marT="0" marB="0" anchor="ctr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90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49488" marR="49488" marT="0" marB="0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90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49488" marR="49488" marT="0" marB="0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79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49488" marR="49488" marT="0" marB="0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4,1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49488" marR="49488" marT="0" marB="0"/>
                </a:tc>
              </a:tr>
              <a:tr h="24632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49488" marR="49488" marT="0" marB="0"/>
                </a:tc>
                <a:tc>
                  <a:txBody>
                    <a:bodyPr/>
                    <a:lstStyle/>
                    <a:p>
                      <a:pPr indent="127635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Типикина Н.А.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49488" marR="49488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0645" algn="l"/>
                          <a:tab pos="292100" algn="l"/>
                        </a:tabLst>
                      </a:pPr>
                      <a:r>
                        <a:rPr lang="ru-RU" sz="1400" b="1">
                          <a:effectLst/>
                        </a:rPr>
                        <a:t>99,1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49488" marR="49488" marT="0" marB="0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89,7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49488" marR="49488" marT="0" marB="0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75,1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49488" marR="49488" marT="0" marB="0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4,3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49488" marR="49488" marT="0" marB="0"/>
                </a:tc>
              </a:tr>
              <a:tr h="24632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49488" marR="49488" marT="0" marB="0"/>
                </a:tc>
                <a:tc>
                  <a:txBody>
                    <a:bodyPr/>
                    <a:lstStyle/>
                    <a:p>
                      <a:pPr indent="127635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Торопыгина Е.А.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49488" marR="49488" marT="0" marB="0" anchor="ctr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96,2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49488" marR="49488" marT="0" marB="0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72,1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49488" marR="49488" marT="0" marB="0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69,3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49488" marR="49488" marT="0" marB="0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4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49488" marR="49488" marT="0" marB="0"/>
                </a:tc>
              </a:tr>
              <a:tr h="24632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49488" marR="49488" marT="0" marB="0"/>
                </a:tc>
                <a:tc>
                  <a:txBody>
                    <a:bodyPr/>
                    <a:lstStyle/>
                    <a:p>
                      <a:pPr indent="127635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Рыжкова Р.А.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49488" marR="49488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0645" algn="l"/>
                          <a:tab pos="292100" algn="l"/>
                        </a:tabLst>
                      </a:pPr>
                      <a:r>
                        <a:rPr lang="ru-RU" sz="1400" b="1">
                          <a:effectLst/>
                        </a:rPr>
                        <a:t>100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49488" marR="49488" marT="0" marB="0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100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49488" marR="49488" marT="0" marB="0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73,5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49488" marR="49488" marT="0" marB="0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4,3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49488" marR="49488" marT="0" marB="0"/>
                </a:tc>
              </a:tr>
              <a:tr h="24632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49488" marR="49488" marT="0" marB="0"/>
                </a:tc>
                <a:tc>
                  <a:txBody>
                    <a:bodyPr/>
                    <a:lstStyle/>
                    <a:p>
                      <a:pPr indent="127635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Сушок Е.А.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49488" marR="49488" marT="0" marB="0" anchor="ctr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100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49488" marR="49488" marT="0" marB="0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89,1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49488" marR="49488" marT="0" marB="0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80,3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49488" marR="49488" marT="0" marB="0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4,4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49488" marR="49488" marT="0" marB="0"/>
                </a:tc>
              </a:tr>
              <a:tr h="24632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49488" marR="49488" marT="0" marB="0"/>
                </a:tc>
                <a:tc>
                  <a:txBody>
                    <a:bodyPr/>
                    <a:lstStyle/>
                    <a:p>
                      <a:pPr indent="127635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Черняева Л.В.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49488" marR="49488" marT="0" marB="0" anchor="ctr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95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49488" marR="49488" marT="0" marB="0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65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49488" marR="49488" marT="0" marB="0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62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49488" marR="49488" marT="0" marB="0"/>
                </a:tc>
                <a:tc>
                  <a:txBody>
                    <a:bodyPr/>
                    <a:lstStyle/>
                    <a:p>
                      <a:pPr indent="1276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3,9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49488" marR="49488" marT="0" marB="0"/>
                </a:tc>
              </a:tr>
            </a:tbl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5968537" y="753601"/>
          <a:ext cx="5756910" cy="5613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8368" y="617931"/>
            <a:ext cx="9601196" cy="1303867"/>
          </a:xfrm>
        </p:spPr>
        <p:txBody>
          <a:bodyPr/>
          <a:lstStyle/>
          <a:p>
            <a:r>
              <a:rPr lang="ru-RU" b="1" dirty="0" smtClean="0"/>
              <a:t>Мониторинг успеваемости по годам</a:t>
            </a:r>
            <a:endParaRPr lang="ru-RU" b="1" dirty="0"/>
          </a:p>
        </p:txBody>
      </p:sp>
      <p:graphicFrame>
        <p:nvGraphicFramePr>
          <p:cNvPr id="4" name="Объект1"/>
          <p:cNvGraphicFramePr/>
          <p:nvPr/>
        </p:nvGraphicFramePr>
        <p:xfrm>
          <a:off x="2435630" y="2032635"/>
          <a:ext cx="7207134" cy="2040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2435630" y="4184920"/>
          <a:ext cx="7207134" cy="2160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hangingPunct="0"/>
            <a:r>
              <a:rPr lang="ru-RU" sz="3100" b="1" dirty="0"/>
              <a:t>Мониторинг абсолютной и качественной успеваемости</a:t>
            </a:r>
            <a:br>
              <a:rPr lang="ru-RU" sz="3100" b="1" dirty="0"/>
            </a:br>
            <a:r>
              <a:rPr lang="ru-RU" sz="3100" b="1" dirty="0"/>
              <a:t>по специальностям за 1 п/г 2021-2022 и 1 п/г 2022-2023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061554" y="1995054"/>
          <a:ext cx="8603674" cy="43205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87986"/>
                <a:gridCol w="1241099"/>
                <a:gridCol w="1084529"/>
                <a:gridCol w="1095030"/>
                <a:gridCol w="1095030"/>
              </a:tblGrid>
              <a:tr h="223800">
                <a:tc rowSpan="3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Специальность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 gridSpan="4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Успеваемость, 1 п/г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223800">
                <a:tc vMerge="1">
                  <a:tcPr/>
                </a:tc>
                <a:tc grid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Абсолютная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Качественная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cPr/>
                </a:tc>
              </a:tr>
              <a:tr h="204639">
                <a:tc vMerge="1"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2021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2022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2021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2022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422307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43.01.09 Повар, кондитер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92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530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85,7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968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40,5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53035" algn="ctr" hangingPunct="0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40,7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422307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43.02.15 Поварское и кондитерское дело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97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03835" algn="ctr" hangingPunct="0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95,3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58,4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038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67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498185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43.02.01 Организация обслуживания в общественном питании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86,5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530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96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968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71,45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530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79,2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498185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43.02.10 Туризм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530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53035" algn="ctr" hangingPunct="0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100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530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53035" algn="ctr" hangingPunct="0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25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36789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38.02.05 Товароведение и экспертиза качества потребительских товаров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53035" algn="ctr" hangingPunct="0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88,8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43,6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53035" algn="ctr" hangingPunct="0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61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312707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38.02.07 Банковское дело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530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100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9685" algn="ctr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530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51,2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312707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38.01.02  Продавец, контролер- кассир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530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 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9685" algn="ctr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5303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 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305809">
                <a:tc>
                  <a:txBody>
                    <a:bodyPr/>
                    <a:lstStyle/>
                    <a:p>
                      <a:pPr indent="127635" algn="ctr" hangingPunct="0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Итого по техникуму: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94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94,3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54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Результаты качественных показателей по специальностям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261062" y="2465819"/>
          <a:ext cx="7539643" cy="3735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393" y="982132"/>
            <a:ext cx="10881360" cy="1303867"/>
          </a:xfrm>
        </p:spPr>
        <p:txBody>
          <a:bodyPr>
            <a:normAutofit fontScale="90000"/>
          </a:bodyPr>
          <a:lstStyle/>
          <a:p>
            <a:pPr hangingPunct="0"/>
            <a:r>
              <a:rPr lang="ru-RU" sz="3600" b="1" dirty="0"/>
              <a:t>Результаты качественных показателей по специальностям</a:t>
            </a:r>
            <a:br>
              <a:rPr lang="ru-RU" sz="3600" dirty="0"/>
            </a:br>
            <a:r>
              <a:rPr lang="ru-RU" sz="3600" b="1" dirty="0"/>
              <a:t>43.02.15 Поварское и кондитерское дело 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971463" y="1890539"/>
          <a:ext cx="4647941" cy="2432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6089072" y="1890538"/>
          <a:ext cx="4858789" cy="2432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971463" y="3496598"/>
          <a:ext cx="4647941" cy="2887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6089071" y="3496598"/>
          <a:ext cx="4858789" cy="2887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6705" y="689957"/>
            <a:ext cx="10773295" cy="1529542"/>
          </a:xfrm>
        </p:spPr>
        <p:txBody>
          <a:bodyPr>
            <a:normAutofit fontScale="90000"/>
          </a:bodyPr>
          <a:lstStyle/>
          <a:p>
            <a:pPr hangingPunct="0"/>
            <a:r>
              <a:rPr lang="ru-RU" sz="3100" b="1" dirty="0"/>
              <a:t>Результаты качественных показателей по специальности </a:t>
            </a:r>
            <a:br>
              <a:rPr lang="ru-RU" sz="3100" dirty="0"/>
            </a:br>
            <a:r>
              <a:rPr lang="ru-RU" sz="3100" b="1" dirty="0"/>
              <a:t>38.02.05 Товароведение и экспертиза качества </a:t>
            </a:r>
            <a:br>
              <a:rPr lang="ru-RU" sz="3100" b="1" dirty="0" smtClean="0"/>
            </a:br>
            <a:r>
              <a:rPr lang="ru-RU" sz="3100" b="1" dirty="0" smtClean="0"/>
              <a:t>потребительских </a:t>
            </a:r>
            <a:r>
              <a:rPr lang="ru-RU" sz="3100" b="1" dirty="0"/>
              <a:t>товаров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194319" y="1855153"/>
          <a:ext cx="4366896" cy="2625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5625002" y="1871779"/>
          <a:ext cx="4749282" cy="2608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3549535" y="4414981"/>
          <a:ext cx="5685905" cy="2384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455" y="640080"/>
            <a:ext cx="10939549" cy="1014153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Результаты качественных показателей по </a:t>
            </a:r>
            <a:r>
              <a:rPr lang="ru-RU" sz="3600" b="1" dirty="0" smtClean="0"/>
              <a:t>специальности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3687" y="1784111"/>
            <a:ext cx="55806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43.02.01 Организация обслуживания в общественном питании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832226" y="2731452"/>
          <a:ext cx="5310880" cy="2858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897847" y="1784111"/>
            <a:ext cx="1816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43.02.10 Туризм</a:t>
            </a:r>
            <a:endParaRPr lang="ru-RU" dirty="0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6265313" y="2731452"/>
          <a:ext cx="5081270" cy="2858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141" y="982132"/>
            <a:ext cx="10939549" cy="1303867"/>
          </a:xfrm>
        </p:spPr>
        <p:txBody>
          <a:bodyPr>
            <a:normAutofit fontScale="90000"/>
          </a:bodyPr>
          <a:lstStyle/>
          <a:p>
            <a:pPr hangingPunct="0"/>
            <a:r>
              <a:rPr lang="ru-RU" sz="3600" b="1" dirty="0"/>
              <a:t>Результаты качественных показателей по специальности</a:t>
            </a:r>
            <a:br>
              <a:rPr lang="ru-RU" sz="3600" dirty="0"/>
            </a:br>
            <a:r>
              <a:rPr lang="ru-RU" sz="3600" b="1" dirty="0" smtClean="0"/>
              <a:t>38.02.07 </a:t>
            </a:r>
            <a:r>
              <a:rPr lang="ru-RU" sz="3600" b="1" dirty="0"/>
              <a:t>Банковское </a:t>
            </a:r>
            <a:r>
              <a:rPr lang="ru-RU" sz="3600" b="1" dirty="0" smtClean="0"/>
              <a:t>дело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326495" y="2581189"/>
          <a:ext cx="7357832" cy="3229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286" y="724437"/>
            <a:ext cx="10989426" cy="1303867"/>
          </a:xfrm>
        </p:spPr>
        <p:txBody>
          <a:bodyPr>
            <a:normAutofit fontScale="90000"/>
          </a:bodyPr>
          <a:lstStyle/>
          <a:p>
            <a:pPr hangingPunct="0"/>
            <a:r>
              <a:rPr lang="ru-RU" sz="3600" b="1" dirty="0"/>
              <a:t>Результаты качественных показателей по </a:t>
            </a:r>
            <a:r>
              <a:rPr lang="ru-RU" sz="3600" b="1" dirty="0" smtClean="0"/>
              <a:t>профессии </a:t>
            </a:r>
            <a:br>
              <a:rPr lang="ru-RU" sz="3600" dirty="0"/>
            </a:br>
            <a:r>
              <a:rPr lang="ru-RU" sz="3600" b="1" dirty="0"/>
              <a:t>43.01.09 Повар, </a:t>
            </a:r>
            <a:r>
              <a:rPr lang="ru-RU" sz="3600" b="1" dirty="0" smtClean="0"/>
              <a:t>кондитер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854912" y="2028305"/>
          <a:ext cx="5163503" cy="2493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6018415" y="2028304"/>
          <a:ext cx="5145578" cy="2493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854912" y="3692640"/>
          <a:ext cx="5163503" cy="2614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6018415" y="3692641"/>
          <a:ext cx="5145578" cy="2614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3043</Words>
  <Application>WPS Presentation</Application>
  <PresentationFormat>Широкоэкранный</PresentationFormat>
  <Paragraphs>712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6" baseType="lpstr">
      <vt:lpstr>Arial</vt:lpstr>
      <vt:lpstr>SimSun</vt:lpstr>
      <vt:lpstr>Wingdings</vt:lpstr>
      <vt:lpstr>Arial</vt:lpstr>
      <vt:lpstr>Bahnschrift SemiBold</vt:lpstr>
      <vt:lpstr>Times New Roman</vt:lpstr>
      <vt:lpstr>Tahoma</vt:lpstr>
      <vt:lpstr>Garamond</vt:lpstr>
      <vt:lpstr>Microsoft YaHei</vt:lpstr>
      <vt:lpstr>Arial Unicode MS</vt:lpstr>
      <vt:lpstr>Calibri</vt:lpstr>
      <vt:lpstr>Натуральные материалы</vt:lpstr>
      <vt:lpstr>Мониторинг качества образования I семестр 2022 – 2023 учебный год</vt:lpstr>
      <vt:lpstr>Мониторинг успеваемости по годам</vt:lpstr>
      <vt:lpstr>Мониторинг абсолютной и качественной успеваемости по специальностям за 1 п/г 2021-2022 и 1 п/г 2022-2023 </vt:lpstr>
      <vt:lpstr>Результаты качественных показателей по специальностям </vt:lpstr>
      <vt:lpstr>Результаты качественных показателей по специальностям 43.02.15 Поварское и кондитерское дело  </vt:lpstr>
      <vt:lpstr>Результаты качественных показателей по специальности  38.02.05 Товароведение и экспертиза качества  потребительских товаров </vt:lpstr>
      <vt:lpstr>Результаты качественных показателей по специальности</vt:lpstr>
      <vt:lpstr>Результаты качественных показателей по специальности 38.02.07 Банковское дело</vt:lpstr>
      <vt:lpstr>Результаты качественных показателей по профессии  43.01.09 Повар, кондитер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Мониторинг качества образования I семестр 2022 – 2023 учебный год</dc:title>
  <dc:creator>User</dc:creator>
  <cp:lastModifiedBy>user</cp:lastModifiedBy>
  <cp:revision>6</cp:revision>
  <dcterms:created xsi:type="dcterms:W3CDTF">2023-01-24T04:26:00Z</dcterms:created>
  <dcterms:modified xsi:type="dcterms:W3CDTF">2023-01-24T09:06:33Z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04DFB85361A94F1C9E11F0845A5833DE</vt:lpwstr>
  </property>
  <property fmtid="{D5CDD505-2E9C-101B-9397-08002B2CF9AE}" pid="3" name="KSOProductBuildVer">
    <vt:lpwstr>1049-11.2.0.11440</vt:lpwstr>
  </property>
</Properties>
</file>